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media/image3.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62" r:id="rId13"/>
    <p:sldId id="258" r:id="rId4"/>
    <p:sldId id="263" r:id="rId14"/>
    <p:sldId id="264" r:id="rId15"/>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9" d="100"/>
          <a:sy n="89" d="100"/>
        </p:scale>
        <p:origin x="72" y="5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4.xml"/><Relationship Id="rId5" Type="http://schemas.openxmlformats.org/officeDocument/2006/relationships/slide" Target="slides/slide7.xml"/><Relationship Id="rId6" Type="http://schemas.openxmlformats.org/officeDocument/2006/relationships/slide" Target="slides/slide8.xml"/><Relationship Id="rId7" Type="http://schemas.openxmlformats.org/officeDocument/2006/relationships/slide" Target="slides/slide9.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 Id="rId13" Type="http://schemas.openxmlformats.org/officeDocument/2006/relationships/slide" Target="slides/slide3.xml"/><Relationship Id="rId14" Type="http://schemas.openxmlformats.org/officeDocument/2006/relationships/slide" Target="slides/slide5.xml"/><Relationship Id="rId15"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lineChart>
        <c:grouping val="standard"/>
        <c:varyColors val="0"/>
        <c:ser>
          <c:idx val="0"/>
          <c:order val="0"/>
          <c:tx>
            <c:strRef>
              <c:f>Sheet1!$B$1</c:f>
              <c:strCache>
                <c:ptCount val="1"/>
                <c:pt idx="0">
                  <c:v>Demonstrator (250 EUR/kWh)</c:v>
                </c:pt>
              </c:strCache>
            </c:strRef>
          </c:tx>
          <c:spPr>
            <a:ln w="38100" cap="flat">
              <a:solidFill>
                <a:srgbClr val="E0A33B"/>
              </a:solidFill>
              <a:prstDash val="solid"/>
              <a:round/>
            </a:ln>
            <a:effectLst/>
          </c:spPr>
          <c:marker>
            <c:symbol val="circle"/>
            <c:size val="5"/>
            <c:spPr>
              <a:solidFill>
                <a:srgbClr val="E0A33B"/>
              </a:solidFill>
              <a:ln w="9525" cap="flat">
                <a:solidFill>
                  <a:srgbClr val="E0A33B"/>
                </a:solidFill>
                <a:prstDash val="solid"/>
                <a:round/>
              </a:ln>
              <a:effectLst/>
            </c:spPr>
          </c:marker>
          <c:cat>
            <c:strRef>
              <c:f>Sheet1!$A$2:$A$17</c:f>
              <c:strCach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strCache>
            </c:strRef>
          </c:cat>
          <c:val>
            <c:numRef>
              <c:f>Sheet1!$B$2:$B$17</c:f>
              <c:numCache>
                <c:formatCode>General</c:formatCode>
                <c:ptCount val="16"/>
                <c:pt idx="0">
                  <c:v>-4.0</c:v>
                </c:pt>
                <c:pt idx="1">
                  <c:v>-3.64</c:v>
                </c:pt>
                <c:pt idx="2">
                  <c:v>-3.28</c:v>
                </c:pt>
                <c:pt idx="3">
                  <c:v>-2.92</c:v>
                </c:pt>
                <c:pt idx="4">
                  <c:v>-2.56</c:v>
                </c:pt>
                <c:pt idx="5">
                  <c:v>-2.2</c:v>
                </c:pt>
                <c:pt idx="6">
                  <c:v>-1.84</c:v>
                </c:pt>
                <c:pt idx="7">
                  <c:v>-1.48</c:v>
                </c:pt>
                <c:pt idx="8">
                  <c:v>-1.12</c:v>
                </c:pt>
                <c:pt idx="9">
                  <c:v>-0.76</c:v>
                </c:pt>
                <c:pt idx="10">
                  <c:v>-0.4</c:v>
                </c:pt>
                <c:pt idx="11">
                  <c:v>-0.04</c:v>
                </c:pt>
                <c:pt idx="12">
                  <c:v>0.32</c:v>
                </c:pt>
                <c:pt idx="13">
                  <c:v>0.68</c:v>
                </c:pt>
                <c:pt idx="14">
                  <c:v>1.04</c:v>
                </c:pt>
                <c:pt idx="15">
                  <c:v>1.4</c:v>
                </c:pt>
              </c:numCache>
            </c:numRef>
          </c:val>
          <c:smooth val="0"/>
          <c:extLst>
            <c:ext xmlns:c16="http://schemas.microsoft.com/office/drawing/2014/chart" uri="{C3380CC4-5D6E-409C-BE32-E72D297353CC}">
              <c16:uniqueId val="{00000000-4466-4911-9981-3D58C0C6A006}"/>
            </c:ext>
          </c:extLst>
        </c:ser>
        <c:ser>
          <c:idx val="1"/>
          <c:order val="1"/>
          <c:tx>
            <c:strRef>
              <c:f>Sheet1!$C$1</c:f>
              <c:strCache>
                <c:ptCount val="1"/>
                <c:pt idx="0">
                  <c:v>Folgeanlage (125 EUR/kWh)</c:v>
                </c:pt>
              </c:strCache>
            </c:strRef>
          </c:tx>
          <c:spPr>
            <a:ln w="38100" cap="flat">
              <a:solidFill>
                <a:srgbClr val="E0A33B"/>
              </a:solidFill>
              <a:prstDash val="solid"/>
              <a:round/>
            </a:ln>
            <a:effectLst/>
          </c:spPr>
          <c:marker>
            <c:symbol val="circle"/>
            <c:size val="5"/>
            <c:spPr>
              <a:solidFill>
                <a:srgbClr val="E0A33B"/>
              </a:solidFill>
              <a:ln w="9525" cap="flat">
                <a:solidFill>
                  <a:srgbClr val="E0A33B"/>
                </a:solidFill>
                <a:prstDash val="solid"/>
                <a:round/>
              </a:ln>
              <a:effectLst/>
            </c:spPr>
          </c:marker>
          <c:cat>
            <c:strRef>
              <c:f>Sheet1!$A$2:$A$17</c:f>
              <c:strCache>
                <c:ptCount val="1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strCache>
            </c:strRef>
          </c:cat>
          <c:val>
            <c:numRef>
              <c:f>Sheet1!$C$2:$C$17</c:f>
              <c:numCache>
                <c:formatCode>General</c:formatCode>
                <c:ptCount val="16"/>
                <c:pt idx="0">
                  <c:v>-2.0</c:v>
                </c:pt>
                <c:pt idx="1">
                  <c:v>-1.65</c:v>
                </c:pt>
                <c:pt idx="2">
                  <c:v>-1.3</c:v>
                </c:pt>
                <c:pt idx="3">
                  <c:v>-0.95</c:v>
                </c:pt>
                <c:pt idx="4">
                  <c:v>-0.6</c:v>
                </c:pt>
                <c:pt idx="5">
                  <c:v>-0.25</c:v>
                </c:pt>
                <c:pt idx="6">
                  <c:v>0.1</c:v>
                </c:pt>
                <c:pt idx="7">
                  <c:v>0.46</c:v>
                </c:pt>
                <c:pt idx="8">
                  <c:v>0.81</c:v>
                </c:pt>
                <c:pt idx="9">
                  <c:v>1.16</c:v>
                </c:pt>
                <c:pt idx="10">
                  <c:v>1.51</c:v>
                </c:pt>
                <c:pt idx="11">
                  <c:v>1.86</c:v>
                </c:pt>
                <c:pt idx="12">
                  <c:v>2.21</c:v>
                </c:pt>
                <c:pt idx="13">
                  <c:v>2.56</c:v>
                </c:pt>
                <c:pt idx="14">
                  <c:v>2.91</c:v>
                </c:pt>
                <c:pt idx="15">
                  <c:v>3.26</c:v>
                </c:pt>
              </c:numCache>
            </c:numRef>
          </c:val>
          <c:smooth val="0"/>
          <c:extLst>
            <c:ext xmlns:c16="http://schemas.microsoft.com/office/drawing/2014/chart" uri="{C3380CC4-5D6E-409C-BE32-E72D297353CC}">
              <c16:uniqueId val="{00000000-4466-4911-9981-3D58C0C6A006}"/>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sz="900" b="0" i="0" u="none" strike="noStrike">
                    <a:solidFill>
                      <a:srgbClr val="9FB3B8"/>
                    </a:solidFill>
                    <a:latin typeface="Calibri"/>
                  </a:defRPr>
                </a:pPr>
                <a:r>
                  <a:rPr lang="de-DE" sz="900" b="0" i="0" u="none" strike="noStrike">
                    <a:solidFill>
                      <a:srgbClr val="9FB3B8"/>
                    </a:solidFill>
                    <a:latin typeface="Calibri"/>
                  </a:rPr>
                  <a:t>Jahr nach Inbetriebnahme</a:t>
                </a:r>
              </a:p>
            </c:rich>
          </c:tx>
          <c:overlay val="0"/>
        </c:title>
        <c:numFmt formatCode="General" sourceLinked="1"/>
        <c:majorTickMark val="out"/>
        <c:minorTickMark val="none"/>
        <c:tickLblPos val="low"/>
        <c:spPr>
          <a:ln w="12700" cap="flat">
            <a:solidFill>
              <a:srgbClr val="32474F"/>
            </a:solidFill>
            <a:prstDash val="solid"/>
            <a:round/>
          </a:ln>
        </c:spPr>
        <c:txPr>
          <a:bodyPr/>
          <a:lstStyle/>
          <a:p>
            <a:pPr>
              <a:defRPr sz="900" b="0" i="0" u="none" strike="noStrike">
                <a:solidFill>
                  <a:srgbClr val="9FB3B8"/>
                </a:solidFill>
                <a:latin typeface="Calibri"/>
              </a:defRPr>
            </a:pPr>
            <a:endParaRPr lang="en-US"/>
          </a:p>
        </c:txPr>
        <c:crossAx val="2094734552"/>
        <c:crosses val="autoZero"/>
        <c:auto val="1"/>
        <c:lblAlgn val="ctr"/>
        <c:lblOffset val="100"/>
        <c:noMultiLvlLbl val="1"/>
      </c:catAx>
      <c:valAx>
        <c:axId val="2094734552"/>
        <c:scaling>
          <c:orientation val="minMax"/>
          <c:max val="4"/>
          <c:min val="-2"/>
        </c:scaling>
        <c:delete val="0"/>
        <c:axPos val="l"/>
        <c:majorGridlines>
          <c:spPr>
            <a:ln w="12700" cap="flat">
              <a:solidFill>
                <a:srgbClr val="2C4149"/>
              </a:solidFill>
              <a:prstDash val="dash"/>
              <a:round/>
            </a:ln>
          </c:spPr>
        </c:majorGridlines>
        <c:title>
          <c:tx>
            <c:rich>
              <a:bodyPr/>
              <a:lstStyle/>
              <a:p>
                <a:pPr>
                  <a:defRPr sz="900" b="0" i="0" u="none" strike="noStrike">
                    <a:solidFill>
                      <a:srgbClr val="9FB3B8"/>
                    </a:solidFill>
                    <a:latin typeface="Calibri"/>
                  </a:defRPr>
                </a:pPr>
                <a:r>
                  <a:rPr lang="de-DE" sz="900" b="0" i="0" u="none" strike="noStrike">
                    <a:solidFill>
                      <a:srgbClr val="9FB3B8"/>
                    </a:solidFill>
                    <a:latin typeface="Calibri"/>
                  </a:rPr>
                  <a:t>Mio. EUR</a:t>
                </a:r>
              </a:p>
            </c:rich>
          </c:tx>
          <c:overlay val="0"/>
        </c:title>
        <c:numFmt formatCode="General" sourceLinked="0"/>
        <c:majorTickMark val="out"/>
        <c:minorTickMark val="none"/>
        <c:tickLblPos val="nextTo"/>
        <c:spPr>
          <a:ln w="12700" cap="flat">
            <a:solidFill>
              <a:srgbClr val="32474F"/>
            </a:solidFill>
            <a:prstDash val="solid"/>
            <a:round/>
          </a:ln>
        </c:spPr>
        <c:txPr>
          <a:bodyPr/>
          <a:lstStyle/>
          <a:p>
            <a:pPr>
              <a:defRPr sz="900" b="0" i="0" u="none" strike="noStrike">
                <a:solidFill>
                  <a:srgbClr val="9FB3B8"/>
                </a:solidFill>
                <a:latin typeface="Calibri"/>
              </a:defRPr>
            </a:pPr>
            <a:endParaRPr lang="en-US"/>
          </a:p>
        </c:txPr>
        <c:crossAx val="2094734554"/>
        <c:crosses val="autoZero"/>
        <c:crossBetween val="between"/>
        <c:majorUnit val="1"/>
      </c:valAx>
      <c:spPr>
        <a:noFill/>
        <a:ln>
          <a:noFill/>
        </a:ln>
        <a:effectLst/>
      </c:spPr>
    </c:plotArea>
    <c:legend>
      <c:txPr>
        <a:bodyPr/>
        <a:lstStyle/>
        <a:p>
          <a:pPr>
            <a:defRPr>
              <a:solidFill>
                <a:srgbClr val="9FB3B8"/>
              </a:solidFill>
            </a:defRPr>
          </a:pPr>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barChart>
        <c:barDir val="col"/>
        <c:grouping val="clustered"/>
        <c:varyColors val="0"/>
        <c:ser>
          <c:idx val="0"/>
          <c:order val="0"/>
          <c:tx>
            <c:strRef>
              <c:f>Sheet1!$B$1</c:f>
              <c:strCache>
                <c:ptCount val="1"/>
                <c:pt idx="0">
                  <c:v>Zubau GWh</c:v>
                </c:pt>
              </c:strCache>
            </c:strRef>
          </c:tx>
          <c:spPr>
            <a:solidFill>
              <a:srgbClr val="4E9BC4"/>
            </a:solidFill>
            <a:ln>
              <a:solidFill/>
            </a:ln>
            <a:effectLst/>
          </c:spPr>
          <c:invertIfNegative val="0"/>
          <c:dPt>
            <c:idx val="0"/>
            <c:invertIfNegative val="0"/>
            <c:bubble3D val="0"/>
            <c:extLst>
              <c:ext xmlns:c16="http://schemas.microsoft.com/office/drawing/2014/chart" uri="{C3380CC4-5D6E-409C-BE32-E72D297353CC}">
                <c16:uniqueId val="{00000001-342A-42B4-A4A6-D7242EB60584}"/>
              </c:ext>
            </c:extLst>
          </c:dPt>
          <c:dPt>
            <c:idx val="1"/>
            <c:invertIfNegative val="0"/>
            <c:bubble3D val="0"/>
            <c:extLst>
              <c:ext xmlns:c16="http://schemas.microsoft.com/office/drawing/2014/chart" uri="{C3380CC4-5D6E-409C-BE32-E72D297353CC}">
                <c16:uniqueId val="{00000003-342A-42B4-A4A6-D7242EB60584}"/>
              </c:ext>
            </c:extLst>
          </c:dPt>
          <c:dPt>
            <c:idx val="2"/>
            <c:invertIfNegative val="0"/>
            <c:bubble3D val="0"/>
            <c:extLst>
              <c:ext xmlns:c16="http://schemas.microsoft.com/office/drawing/2014/chart" uri="{C3380CC4-5D6E-409C-BE32-E72D297353CC}">
                <c16:uniqueId val="{00000005-342A-42B4-A4A6-D7242EB60584}"/>
              </c:ext>
            </c:extLst>
          </c:dPt>
          <c:dPt>
            <c:idx val="3"/>
            <c:invertIfNegative val="0"/>
            <c:bubble3D val="0"/>
            <c:extLst>
              <c:ext xmlns:c16="http://schemas.microsoft.com/office/drawing/2014/chart" uri="{C3380CC4-5D6E-409C-BE32-E72D297353CC}">
                <c16:uniqueId val="{00000007-342A-42B4-A4A6-D7242EB60584}"/>
              </c:ext>
            </c:extLst>
          </c:dPt>
          <c:dPt>
            <c:idx val="4"/>
            <c:invertIfNegative val="0"/>
            <c:bubble3D val="0"/>
            <c:spPr>
              <a:solidFill>
                <a:srgbClr val="E0A33B"/>
              </a:solidFill>
              <a:effectLst/>
            </c:spPr>
            <c:extLst>
              <c:ext xmlns:c16="http://schemas.microsoft.com/office/drawing/2014/chart" uri="{C3380CC4-5D6E-409C-BE32-E72D297353CC}">
                <c16:uniqueId val="{00000009-342A-42B4-A4A6-D7242EB60584}"/>
              </c:ext>
            </c:extLst>
          </c:dPt>
          <c:dPt>
            <c:idx val="5"/>
            <c:invertIfNegative val="0"/>
            <c:bubble3D val="0"/>
            <c:spPr>
              <a:solidFill>
                <a:srgbClr val="E0A33B"/>
              </a:solidFill>
              <a:effectLst/>
            </c:spPr>
            <c:extLst>
              <c:ext xmlns:c16="http://schemas.microsoft.com/office/drawing/2014/chart" uri="{C3380CC4-5D6E-409C-BE32-E72D297353CC}">
                <c16:uniqueId val="{0000000B-342A-42B4-A4A6-D7242EB60584}"/>
              </c:ext>
            </c:extLst>
          </c:dPt>
          <c:dLbls>
            <c:numFmt formatCode="0.0" sourceLinked="0"/>
            <c:spPr>
              <a:noFill/>
              <a:ln>
                <a:noFill/>
              </a:ln>
              <a:effectLst/>
            </c:spPr>
            <c:txPr>
              <a:bodyPr/>
              <a:lstStyle/>
              <a:p>
                <a:pPr>
                  <a:defRPr sz="1000" b="0" i="0" u="none" strike="noStrike">
                    <a:solidFill>
                      <a:srgbClr val="16242B"/>
                    </a:solidFill>
                    <a:latin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2021</c:v>
                </c:pt>
                <c:pt idx="1">
                  <c:v>2022</c:v>
                </c:pt>
                <c:pt idx="2">
                  <c:v>2023</c:v>
                </c:pt>
                <c:pt idx="3">
                  <c:v>2024</c:v>
                </c:pt>
                <c:pt idx="4">
                  <c:v>2025</c:v>
                </c:pt>
                <c:pt idx="5">
                  <c:v>2026e</c:v>
                </c:pt>
              </c:strCache>
            </c:strRef>
          </c:cat>
          <c:val>
            <c:numRef>
              <c:f>Sheet1!$B$2:$B$7</c:f>
              <c:numCache>
                <c:formatCode>General</c:formatCode>
                <c:ptCount val="6"/>
                <c:pt idx="0">
                  <c:v>1.4</c:v>
                </c:pt>
                <c:pt idx="1">
                  <c:v>2.5</c:v>
                </c:pt>
                <c:pt idx="2">
                  <c:v>6.1</c:v>
                </c:pt>
                <c:pt idx="3">
                  <c:v>6.1</c:v>
                </c:pt>
                <c:pt idx="4">
                  <c:v>6.6</c:v>
                </c:pt>
                <c:pt idx="5">
                  <c:v>9</c:v>
                </c:pt>
              </c:numCache>
            </c:numRef>
          </c:val>
          <c:extLst>
            <c:ext xmlns:c16="http://schemas.microsoft.com/office/drawing/2014/chart" uri="{C3380CC4-5D6E-409C-BE32-E72D297353CC}">
              <c16:uniqueId val="{0000000C-342A-42B4-A4A6-D7242EB60584}"/>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32474F"/>
            </a:solidFill>
            <a:prstDash val="solid"/>
            <a:round/>
          </a:ln>
        </c:spPr>
        <c:txPr>
          <a:bodyPr/>
          <a:lstStyle/>
          <a:p>
            <a:pPr>
              <a:defRPr sz="1000" b="0" i="0" u="none" strike="noStrike">
                <a:solidFill>
                  <a:srgbClr val="9FB3B8"/>
                </a:solidFill>
                <a:latin typeface="Calibri"/>
              </a:defRPr>
            </a:pPr>
            <a:endParaRPr lang="en-US"/>
          </a:p>
        </c:txPr>
        <c:crossAx val="2094734552"/>
        <c:crosses val="autoZero"/>
        <c:auto val="1"/>
        <c:lblAlgn val="ctr"/>
        <c:lblOffset val="100"/>
        <c:noMultiLvlLbl val="1"/>
      </c:catAx>
      <c:valAx>
        <c:axId val="2094734552"/>
        <c:scaling>
          <c:orientation val="minMax"/>
          <c:max val="11"/>
        </c:scaling>
        <c:delete val="1"/>
        <c:axPos val="l"/>
        <c:numFmt formatCode="General" sourceLinked="0"/>
        <c:majorTickMark val="out"/>
        <c:minorTickMark val="none"/>
        <c:tickLblPos val="nextTo"/>
        <c:spPr>
          <a:ln>
            <a:solidFill>
              <a:srgbClr val="32474F"/>
            </a:solidFill>
          </a:ln>
        </c:spPr>
        <c:txPr>
          <a:bodyPr/>
          <a:lstStyle/>
          <a:p>
            <a:pPr>
              <a:defRPr>
                <a:solidFill>
                  <a:srgbClr val="9FB3B8"/>
                </a:solidFill>
              </a:defRPr>
            </a:pPr>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1"/>
  <c:style val="2"/>
  <c:chart>
    <c:autoTitleDeleted val="1"/>
    <c:plotArea>
      <c:layout/>
      <c:lineChart>
        <c:grouping val="standard"/>
        <c:varyColors val="0"/>
        <c:ser>
          <c:idx val="0"/>
          <c:order val="0"/>
          <c:tx>
            <c:strRef>
              <c:f>Sheet1!$B$1</c:f>
              <c:strCache>
                <c:ptCount val="1"/>
                <c:pt idx="0">
                  <c:v>EUR/kWh</c:v>
                </c:pt>
              </c:strCache>
            </c:strRef>
          </c:tx>
          <c:spPr>
            <a:ln w="38100" cap="flat">
              <a:solidFill>
                <a:srgbClr val="E0A33B"/>
              </a:solidFill>
              <a:prstDash val="solid"/>
              <a:round/>
            </a:ln>
            <a:effectLst/>
          </c:spPr>
          <c:marker>
            <c:symbol val="circle"/>
            <c:size val="5"/>
            <c:spPr>
              <a:solidFill>
                <a:srgbClr val="E0A33B"/>
              </a:solidFill>
              <a:ln w="9525" cap="flat">
                <a:solidFill>
                  <a:srgbClr val="E0A33B"/>
                </a:solidFill>
                <a:prstDash val="solid"/>
                <a:round/>
              </a:ln>
              <a:effectLst/>
            </c:spPr>
          </c:marker>
          <c:cat>
            <c:strRef>
              <c:f>Sheet1!$A$2:$A$12</c:f>
              <c:strCache>
                <c:ptCount val="11"/>
                <c:pt idx="0">
                  <c:v>2016</c:v>
                </c:pt>
                <c:pt idx="1">
                  <c:v>2017</c:v>
                </c:pt>
                <c:pt idx="2">
                  <c:v>2018</c:v>
                </c:pt>
                <c:pt idx="3">
                  <c:v>2019</c:v>
                </c:pt>
                <c:pt idx="4">
                  <c:v>2020</c:v>
                </c:pt>
                <c:pt idx="5">
                  <c:v>2021</c:v>
                </c:pt>
                <c:pt idx="6">
                  <c:v>2022</c:v>
                </c:pt>
                <c:pt idx="7">
                  <c:v>2023</c:v>
                </c:pt>
                <c:pt idx="8">
                  <c:v>2024</c:v>
                </c:pt>
                <c:pt idx="9">
                  <c:v>2025</c:v>
                </c:pt>
                <c:pt idx="10">
                  <c:v>2026e</c:v>
                </c:pt>
              </c:strCache>
            </c:strRef>
          </c:cat>
          <c:val>
            <c:numRef>
              <c:f>Sheet1!$B$2:$B$12</c:f>
              <c:numCache>
                <c:formatCode>General</c:formatCode>
                <c:ptCount val="11"/>
                <c:pt idx="0">
                  <c:v>250</c:v>
                </c:pt>
                <c:pt idx="1">
                  <c:v>186</c:v>
                </c:pt>
                <c:pt idx="2">
                  <c:v>153</c:v>
                </c:pt>
                <c:pt idx="3">
                  <c:v>136</c:v>
                </c:pt>
                <c:pt idx="4">
                  <c:v>119</c:v>
                </c:pt>
                <c:pt idx="5">
                  <c:v>115</c:v>
                </c:pt>
                <c:pt idx="6">
                  <c:v>131</c:v>
                </c:pt>
                <c:pt idx="7">
                  <c:v>121</c:v>
                </c:pt>
                <c:pt idx="8">
                  <c:v>100</c:v>
                </c:pt>
                <c:pt idx="9">
                  <c:v>94</c:v>
                </c:pt>
                <c:pt idx="10">
                  <c:v>87</c:v>
                </c:pt>
              </c:numCache>
            </c:numRef>
          </c:val>
          <c:smooth val="0"/>
          <c:extLst>
            <c:ext xmlns:c16="http://schemas.microsoft.com/office/drawing/2014/chart" uri="{C3380CC4-5D6E-409C-BE32-E72D297353CC}">
              <c16:uniqueId val="{00000000-4DEA-4FB5-B236-5FA18873AE82}"/>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32474F"/>
            </a:solidFill>
            <a:prstDash val="solid"/>
            <a:round/>
          </a:ln>
        </c:spPr>
        <c:txPr>
          <a:bodyPr/>
          <a:lstStyle/>
          <a:p>
            <a:pPr>
              <a:defRPr sz="900" b="0" i="0" u="none" strike="noStrike">
                <a:solidFill>
                  <a:srgbClr val="9FB3B8"/>
                </a:solidFill>
                <a:latin typeface="Calibri"/>
              </a:defRPr>
            </a:pPr>
            <a:endParaRPr lang="en-US"/>
          </a:p>
        </c:txPr>
        <c:crossAx val="2094734552"/>
        <c:crosses val="autoZero"/>
        <c:auto val="1"/>
        <c:lblAlgn val="ctr"/>
        <c:lblOffset val="100"/>
        <c:noMultiLvlLbl val="1"/>
      </c:catAx>
      <c:valAx>
        <c:axId val="2094734552"/>
        <c:scaling>
          <c:orientation val="minMax"/>
          <c:max val="275"/>
          <c:min val="0"/>
        </c:scaling>
        <c:delete val="0"/>
        <c:axPos val="l"/>
        <c:majorGridlines>
          <c:spPr>
            <a:ln w="12700" cap="flat">
              <a:solidFill>
                <a:srgbClr val="2C4149"/>
              </a:solidFill>
              <a:prstDash val="dash"/>
              <a:round/>
            </a:ln>
          </c:spPr>
        </c:majorGridlines>
        <c:title>
          <c:tx>
            <c:rich>
              <a:bodyPr/>
              <a:lstStyle/>
              <a:p>
                <a:pPr>
                  <a:defRPr sz="950" b="0" i="0" u="none" strike="noStrike">
                    <a:solidFill>
                      <a:srgbClr val="5C6F76"/>
                    </a:solidFill>
                    <a:latin typeface="Calibri"/>
                  </a:defRPr>
                </a:pPr>
                <a:r>
                  <a:rPr lang="de-DE" sz="950" b="0" i="0" u="none" strike="noStrike">
                    <a:solidFill>
                      <a:srgbClr val="5C6F76"/>
                    </a:solidFill>
                    <a:latin typeface="Calibri"/>
                  </a:rPr>
                  <a:t>EUR/kWh</a:t>
                </a:r>
              </a:p>
            </c:rich>
          </c:tx>
          <c:overlay val="0"/>
        </c:title>
        <c:numFmt formatCode="General" sourceLinked="0"/>
        <c:majorTickMark val="out"/>
        <c:minorTickMark val="none"/>
        <c:tickLblPos val="nextTo"/>
        <c:spPr>
          <a:ln w="12700" cap="flat">
            <a:solidFill>
              <a:srgbClr val="32474F"/>
            </a:solidFill>
            <a:prstDash val="solid"/>
            <a:round/>
          </a:ln>
        </c:spPr>
        <c:txPr>
          <a:bodyPr/>
          <a:lstStyle/>
          <a:p>
            <a:pPr>
              <a:defRPr sz="900" b="0" i="0" u="none" strike="noStrike">
                <a:solidFill>
                  <a:srgbClr val="9FB3B8"/>
                </a:solidFill>
                <a:latin typeface="Calibri"/>
              </a:defRPr>
            </a:pPr>
            <a:endParaRPr lang="en-US"/>
          </a:p>
        </c:txPr>
        <c:crossAx val="2094734554"/>
        <c:crosses val="autoZero"/>
        <c:crossBetween val="between"/>
        <c:majorUnit val="50"/>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varyColors/>
        <c:ser>
          <c:idx val="0"/>
          <c:order val="0"/>
          <c:tx>
            <c:strRef>
              <c:f>Sheet1!$B$1</c:f>
              <c:strCache>
                <c:ptCount val="1"/>
                <c:pt idx="0">
                  <c:v>MW</c:v>
                </c:pt>
              </c:strCache>
            </c:strRef>
          </c:tx>
          <c:spPr>
            <a:ln>
              <a:solidFill/>
            </a:ln>
          </c:spPr>
          <c:dPt>
            <c:idx val="0"/>
            <c:spPr>
              <a:solidFill>
                <a:srgbClr val="1F5673"/>
              </a:solidFill>
            </c:spPr>
          </c:dPt>
          <c:dPt>
            <c:idx val="1"/>
            <c:spPr>
              <a:solidFill>
                <a:srgbClr val="E0A33B"/>
              </a:solidFill>
            </c:spPr>
          </c:dPt>
          <c:cat>
            <c:strRef>
              <c:f>Sheet1!$A$2:$A$3</c:f>
              <c:strCache>
                <c:ptCount val="2"/>
                <c:pt idx="0">
                  <c:v>In Betrieb</c:v>
                </c:pt>
                <c:pt idx="1">
                  <c:v>Registriert, noch nicht am Netz</c:v>
                </c:pt>
              </c:strCache>
            </c:strRef>
          </c:cat>
          <c:val>
            <c:numRef>
              <c:f>Sheet1!$B$2:$B$3</c:f>
              <c:numCache>
                <c:formatCode>General</c:formatCode>
                <c:ptCount val="2"/>
                <c:pt idx="0">
                  <c:v>3730</c:v>
                </c:pt>
                <c:pt idx="1">
                  <c:v>11259</c:v>
                </c:pt>
              </c:numCache>
            </c:numRef>
          </c:val>
        </c:ser>
        <c:gapWidth val="120"/>
        <c:axId val="-2068027336"/>
        <c:axId val="-2113994440"/>
      </c:barChart>
      <c:catAx>
        <c:axId val="-2068027336"/>
        <c:scaling>
          <c:orientation val="minMax"/>
        </c:scaling>
        <c:delete val="0"/>
        <c:axPos val="b"/>
        <c:majorTickMark val="out"/>
        <c:minorTickMark val="none"/>
        <c:tickLblPos val="nextTo"/>
        <c:spPr>
          <a:ln>
            <a:solidFill>
              <a:srgbClr val="32474F"/>
            </a:solidFill>
          </a:ln>
        </c:spPr>
        <c:txPr>
          <a:bodyPr/>
          <a:lstStyle/>
          <a:p>
            <a:pPr>
              <a:defRPr sz="1000">
                <a:solidFill>
                  <a:srgbClr val="9FB3B8"/>
                </a:solidFill>
                <a:latin typeface="Calibri"/>
              </a:defRPr>
            </a:pPr>
          </a:p>
        </c:txPr>
        <c:crossAx val="-2113994440"/>
        <c:crosses val="autoZero"/>
        <c:auto val="1"/>
        <c:lblAlgn val="ctr"/>
        <c:lblOffset val="100"/>
        <c:noMultiLvlLbl val="0"/>
      </c:catAx>
      <c:valAx>
        <c:axId val="-2113994440"/>
        <c:scaling/>
        <c:delete val="0"/>
        <c:axPos val="l"/>
        <c:majorGridlines>
          <c:spPr>
            <a:ln>
              <a:solidFill>
                <a:srgbClr val="2C4149"/>
              </a:solidFill>
            </a:ln>
          </c:spPr>
        </c:majorGridlines>
        <c:majorTickMark val="out"/>
        <c:minorTickMark val="none"/>
        <c:tickLblPos val="nextTo"/>
        <c:spPr>
          <a:ln>
            <a:solidFill>
              <a:srgbClr val="32474F"/>
            </a:solidFill>
          </a:ln>
        </c:spPr>
        <c:txPr>
          <a:bodyPr/>
          <a:lstStyle/>
          <a:p>
            <a:pPr>
              <a:defRPr sz="1000">
                <a:solidFill>
                  <a:srgbClr val="9FB3B8"/>
                </a:solidFill>
                <a:latin typeface="Calibri"/>
              </a:defRPr>
            </a:pPr>
          </a:p>
        </c:txPr>
        <c:crossAx val="-2068027336"/>
        <c:crosses val="autoZero"/>
      </c:valAx>
    </c:plotArea>
    <c:dispBlanksAs val="gap"/>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Leistung in MW</c:v>
                </c:pt>
              </c:strCache>
            </c:strRef>
          </c:tx>
          <c:spPr>
            <a:solidFill>
              <a:srgbClr val="4E9BC4"/>
            </a:solidFill>
            <a:ln>
              <a:solidFill/>
            </a:ln>
          </c:spPr>
          <c:cat>
            <c:strRef>
              <c:f>Sheet1!$A$2:$A$6</c:f>
              <c:strCache>
                <c:ptCount val="5"/>
                <c:pt idx="0">
                  <c:v>2028</c:v>
                </c:pt>
                <c:pt idx="1">
                  <c:v>2030</c:v>
                </c:pt>
                <c:pt idx="2">
                  <c:v>2032</c:v>
                </c:pt>
                <c:pt idx="3">
                  <c:v>2035</c:v>
                </c:pt>
                <c:pt idx="4">
                  <c:v>2040</c:v>
                </c:pt>
              </c:strCache>
            </c:strRef>
          </c:cat>
          <c:val>
            <c:numRef>
              <c:f>Sheet1!$B$2:$B$6</c:f>
              <c:numCache>
                <c:formatCode>General</c:formatCode>
                <c:ptCount val="5"/>
                <c:pt idx="0">
                  <c:v>8</c:v>
                </c:pt>
                <c:pt idx="1">
                  <c:v>40</c:v>
                </c:pt>
                <c:pt idx="2">
                  <c:v>96</c:v>
                </c:pt>
                <c:pt idx="3">
                  <c:v>240</c:v>
                </c:pt>
                <c:pt idx="4">
                  <c:v>480</c:v>
                </c:pt>
              </c:numCache>
            </c:numRef>
          </c:val>
        </c:ser>
        <c:ser>
          <c:idx val="1"/>
          <c:order val="1"/>
          <c:tx>
            <c:strRef>
              <c:f>Sheet1!$C$1</c:f>
              <c:strCache>
                <c:ptCount val="1"/>
                <c:pt idx="0">
                  <c:v>Umsatz in Mio. EUR</c:v>
                </c:pt>
              </c:strCache>
            </c:strRef>
          </c:tx>
          <c:spPr>
            <a:solidFill>
              <a:srgbClr val="E0A33B"/>
            </a:solidFill>
            <a:ln>
              <a:solidFill/>
            </a:ln>
          </c:spPr>
          <c:cat>
            <c:strRef>
              <c:f>Sheet1!$A$2:$A$6</c:f>
              <c:strCache>
                <c:ptCount val="5"/>
                <c:pt idx="0">
                  <c:v>2028</c:v>
                </c:pt>
                <c:pt idx="1">
                  <c:v>2030</c:v>
                </c:pt>
                <c:pt idx="2">
                  <c:v>2032</c:v>
                </c:pt>
                <c:pt idx="3">
                  <c:v>2035</c:v>
                </c:pt>
                <c:pt idx="4">
                  <c:v>2040</c:v>
                </c:pt>
              </c:strCache>
            </c:strRef>
          </c:cat>
          <c:val>
            <c:numRef>
              <c:f>Sheet1!$C$2:$C$6</c:f>
              <c:numCache>
                <c:formatCode>General</c:formatCode>
                <c:ptCount val="5"/>
                <c:pt idx="0">
                  <c:v>1.24</c:v>
                </c:pt>
                <c:pt idx="1">
                  <c:v>6.2</c:v>
                </c:pt>
                <c:pt idx="2">
                  <c:v>14.9</c:v>
                </c:pt>
                <c:pt idx="3">
                  <c:v>37.2</c:v>
                </c:pt>
                <c:pt idx="4">
                  <c:v>74.4</c:v>
                </c:pt>
              </c:numCache>
            </c:numRef>
          </c:val>
        </c:ser>
        <c:axId val="-2068027336"/>
        <c:axId val="-2113994440"/>
      </c:barChart>
      <c:catAx>
        <c:axId val="-2068027336"/>
        <c:scaling>
          <c:orientation val="minMax"/>
        </c:scaling>
        <c:delete val="0"/>
        <c:axPos val="b"/>
        <c:majorTickMark val="out"/>
        <c:minorTickMark val="none"/>
        <c:tickLblPos val="nextTo"/>
        <c:spPr>
          <a:ln>
            <a:solidFill>
              <a:srgbClr val="32474F"/>
            </a:solidFill>
          </a:ln>
        </c:spPr>
        <c:txPr>
          <a:bodyPr/>
          <a:lstStyle/>
          <a:p>
            <a:pPr>
              <a:defRPr sz="1000">
                <a:solidFill>
                  <a:srgbClr val="9FB3B8"/>
                </a:solidFill>
                <a:latin typeface="Calibri"/>
              </a:defRPr>
            </a:pPr>
          </a:p>
        </c:txPr>
        <c:crossAx val="-2113994440"/>
        <c:crosses val="autoZero"/>
        <c:auto val="1"/>
        <c:lblAlgn val="ctr"/>
        <c:lblOffset val="100"/>
        <c:noMultiLvlLbl val="0"/>
      </c:catAx>
      <c:valAx>
        <c:axId val="-2113994440"/>
        <c:scaling/>
        <c:delete val="0"/>
        <c:axPos val="l"/>
        <c:majorGridlines>
          <c:spPr>
            <a:ln>
              <a:solidFill>
                <a:srgbClr val="2C4149"/>
              </a:solidFill>
            </a:ln>
          </c:spPr>
        </c:majorGridlines>
        <c:majorTickMark val="out"/>
        <c:minorTickMark val="none"/>
        <c:tickLblPos val="nextTo"/>
        <c:spPr>
          <a:ln>
            <a:solidFill>
              <a:srgbClr val="32474F"/>
            </a:solidFill>
          </a:ln>
        </c:spPr>
        <c:txPr>
          <a:bodyPr/>
          <a:lstStyle/>
          <a:p>
            <a:pPr>
              <a:defRPr sz="1000">
                <a:solidFill>
                  <a:srgbClr val="9FB3B8"/>
                </a:solidFill>
                <a:latin typeface="Calibri"/>
              </a:defRPr>
            </a:pPr>
          </a:p>
        </c:txPr>
        <c:crossAx val="-2068027336"/>
        <c:crosses val="autoZero"/>
      </c:valAx>
    </c:plotArea>
    <c:legend>
      <c:overlay val="0"/>
      <c:txPr>
        <a:bodyPr/>
        <a:lstStyle/>
        <a:p>
          <a:pPr>
            <a:defRPr sz="1000">
              <a:solidFill>
                <a:srgbClr val="9FB3B8"/>
              </a:solidFill>
              <a:latin typeface="Calibri"/>
            </a:defRPr>
          </a:pPr>
        </a:p>
      </c:txPr>
    </c:legend>
    <c:dispBlanksAs val="gap"/>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varyColors/>
        <c:ser>
          <c:idx val="0"/>
          <c:order val="0"/>
          <c:tx>
            <c:strRef>
              <c:f>Sheet1!$B$1</c:f>
              <c:strCache>
                <c:ptCount val="1"/>
                <c:pt idx="0">
                  <c:v>MW</c:v>
                </c:pt>
              </c:strCache>
            </c:strRef>
          </c:tx>
          <c:dPt>
            <c:idx val="0"/>
            <c:spPr>
              <a:solidFill>
                <a:srgbClr val="4E9BC4"/>
              </a:solidFill>
            </c:spPr>
          </c:dPt>
          <c:dPt>
            <c:idx val="1"/>
            <c:spPr>
              <a:solidFill>
                <a:srgbClr val="E0A33B"/>
              </a:solidFill>
            </c:spPr>
          </c:dPt>
          <c:cat>
            <c:strRef>
              <c:f>Sheet1!$A$2:$A$3</c:f>
              <c:strCache>
                <c:ptCount val="2"/>
                <c:pt idx="0">
                  <c:v>In Betrieb</c:v>
                </c:pt>
                <c:pt idx="1">
                  <c:v>Registriert</c:v>
                </c:pt>
              </c:strCache>
            </c:strRef>
          </c:cat>
          <c:val>
            <c:numRef>
              <c:f>Sheet1!$B$2:$B$3</c:f>
              <c:numCache>
                <c:formatCode>General</c:formatCode>
                <c:ptCount val="2"/>
                <c:pt idx="0">
                  <c:v>3730</c:v>
                </c:pt>
                <c:pt idx="1">
                  <c:v>11259</c:v>
                </c:pt>
              </c:numCache>
            </c:numRef>
          </c:val>
        </c:ser>
        <c:gapWidth val="90"/>
        <c:axId val="-2068027336"/>
        <c:axId val="-2113994440"/>
      </c:barChart>
      <c:catAx>
        <c:axId val="-2068027336"/>
        <c:scaling>
          <c:orientation val="minMax"/>
        </c:scaling>
        <c:delete val="0"/>
        <c:axPos val="b"/>
        <c:majorTickMark val="out"/>
        <c:minorTickMark val="none"/>
        <c:tickLblPos val="nextTo"/>
        <c:spPr>
          <a:ln>
            <a:solidFill>
              <a:srgbClr val="32474F"/>
            </a:solidFill>
          </a:ln>
        </c:spPr>
        <c:txPr>
          <a:bodyPr/>
          <a:lstStyle/>
          <a:p>
            <a:pPr>
              <a:defRPr sz="1000">
                <a:solidFill>
                  <a:srgbClr val="9FB3B8"/>
                </a:solidFill>
                <a:latin typeface="Calibri"/>
              </a:defRPr>
            </a:pPr>
          </a:p>
        </c:txPr>
        <c:crossAx val="-2113994440"/>
        <c:crosses val="autoZero"/>
        <c:auto val="1"/>
        <c:lblAlgn val="ctr"/>
        <c:lblOffset val="100"/>
        <c:noMultiLvlLbl val="0"/>
      </c:catAx>
      <c:valAx>
        <c:axId val="-2113994440"/>
        <c:scaling/>
        <c:delete val="0"/>
        <c:axPos val="l"/>
        <c:majorGridlines>
          <c:spPr>
            <a:ln>
              <a:solidFill>
                <a:srgbClr val="2C4149"/>
              </a:solidFill>
            </a:ln>
          </c:spPr>
        </c:majorGridlines>
        <c:majorTickMark val="out"/>
        <c:minorTickMark val="none"/>
        <c:tickLblPos val="nextTo"/>
        <c:spPr>
          <a:ln>
            <a:solidFill>
              <a:srgbClr val="32474F"/>
            </a:solidFill>
          </a:ln>
        </c:spPr>
        <c:txPr>
          <a:bodyPr/>
          <a:lstStyle/>
          <a:p>
            <a:pPr>
              <a:defRPr sz="1000">
                <a:solidFill>
                  <a:srgbClr val="9FB3B8"/>
                </a:solidFill>
                <a:latin typeface="Calibri"/>
              </a:defRPr>
            </a:pPr>
          </a:p>
        </c:txPr>
        <c:crossAx val="-2068027336"/>
        <c:crosses val="autoZero"/>
      </c:valAx>
    </c:plotArea>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93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Kernaussage: Drei Motive, die sich nicht widersprechen.
- Reihenfolge ist Absicht. Wer mit der Rendite anfaengt, verliert den Flughafen als Partner; wer sie verschweigt, verliert die Investoren.
- Zur ROI-Kurve: Die Investoren zeichnen 2,0 Mio. EUR und halten 68 Prozent. Der Rueckfluss von rund 305.000 EUR jaehrlich ist ihr Anteil am freien Cashflow nach Zins, Tilgung und Steuern.
- Die Rechnung traegt den AgNeS-Kapazitaetspreis am oberen Rand als Vorsorge mit, obwohl der Bestandsschutz bei fristgerechter FID greift. Wer danach fragt, bekommt also eine konservative Antwort.
- Ab Jahr 11 ist das Darlehen getilgt, der Rueckfluss steigt auf rund 460.000 EUR. Deshalb der Knick in der Kurve.
- Ehrlich bleiben: Die Kurve unterstellt konstante Erloese. Real schwanken sie zwischen 95.000 und 200.000 EUR je MW und Jahr. Bei 95.000 verschiebt sich der Break-even deutlich nach hinten.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Kernaussage: Der Markt kippt vom Endkundenmarkt zum Infrastrukturmarkt, und die Hardware ist billig.
- Q1/2026 war mit 2,2 GWh das staerkste Quartal aller Zeiten; davon rund 1 GWh Grossspeicher, erstmals gleichauf mit allen Heimspeichern zusammen.
- Wichtige Unterscheidung bei Rueckfragen: 87 EUR/kWh ist der Packpreis. Die fertige Anlage mit Wechselrichter, Trafo, Netzanschluss, Bau und Projektierung kostet das Zwei- bis Dreifache.
- Der Preisverfall verlangsamt sich. LFP-Kathodenmaterial, Elektrolyt und Kupferfolie sind Anfang 2026 um 2 bis 3 Prozent gestiegen. Wer heute plant, sollte nicht mit weiteren 15 Prozent Nachlass in zwei Jahren rechnen.
- Zusaetzliches Risiko: EU-Antisubventionsmassnahmen gegen chinesische Speichertechnik wuerden die Preise schlagartig um 10 bis 25 Prozent erhoehen.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Kernaussage: Das Fenster ist real und es hat ein Ablaufdatum.
- Zur Terminologie: "Salzbatterie" meint die Natrium-Ionen-Zelle. Natrium ist Bestandteil von Kochsalz - mit Lithium hat die Chemie nichts zu tun.
- Fuer unser Projekt bleibt LFP die Auslegung. Natrium verbilligt die zweite und dritte Ausbaustufe.
- Wichtig: Die AgNeS-Festlegung ist Stand heute noch NICHT erlassen. Alles zum Vertrauensschutz steht im Festlegungsentwurf vom 06.08.2026.
- Wichtig, damit niemand dramatisiert: Ohne Bestandsschutz zahlt der Speicher ab 2029 NUR den Kapazitaetspreis, also rund 32.000 bis 56.000 EUR im Jahr - keinen Arbeitspreis. Der Bestandsschutz ist eine sichere Ersparnis ueber 20 Jahre, kein Existenzrisiko.
- Der eigentliche Grund fuer Tempo ist ein anderer: 270 GW Netzanschlussanfragen stehen bei den UeNB in der Schlange. Wer spaeter kommt, bekommt spaeter Netz.</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Kernaussage: Die Flaeche ist der eigentliche Engpass im deutschen Speichermarkt - und wir haben sie.
- Bei 250 EUR/kWh turnkey ergeben 4,0 Mio. EUR rund 16 MWh und damit 8 MW bei zwei Stunden Entladedauer.
- Faellt der Systempreis bis zum Bau auf 200 EUR/kWh, werden daraus 20 MWh und 10 MW - ohne mehr Kapital.
- Kein eigener Solarpark noetig: Die Anlage handelt am Netzverknuepfungspunkt.
- Das Bild ist eine Visualisierung, kein Foto. Auf Nachfrage offen so benennen.
- Ehrlich bleiben: Genehmigung des Aufsichtsrats und Netzanschlusstermin stehen noch aus.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Kernaussage: Der Ertrag kommt aus der Kombination, nicht aus einem Produkt.
- Physikalisch ist es immer dieselbe Batterie. Der Unterschied ist die Zeitskala: Momentanreserve in Millisekunden, FCR in Sekunden, aFRR in Minuten, Intraday in Viertelstunden, Day-Ahead am Vortag.
- Die Euro-Betraege sind BRUTTO. Davon gehen Stromeinkauf, Wartung, Versicherung, Verwaltung und die Netzentgelt-Vorsorge ab. Es bleiben rund 853.000 EUR EBITDA.
- Jede vorgehaltene MW Regelleistung ist eine MW, die nicht gehandelt werden kann. Diese Abwaegung trifft das EMS 96-mal am Tag.
- Warnung an Investoren: Die Regelleistungsmaerkte saettigen. Praequalifizierte Batterieleistung in FCR stieg von 0,81 GW Anfang 2024 auf 1,35 GW Anfang 2026, bei einem Bedarf von nur 0,53 bis 0,56 GW.</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Abschluss: Einladung zum Nachrechnen, nicht zum Glauben.
- enervault.de enthaelt dieselben Annahmen wie diese Praesentation, nur interaktiv.
- Hinweis: Auf der Website steht noch die Auslegung 20 MWh / 10 MW bei 200 EUR/kWh. Diese Praesentation rechnet mit 250 EUR/kWh und damit 16 MWh / 8 MW. Vor dem Investorentermin angleichen.
- Naechster Schritt im Gespraech: Zeichnungsvolumen und Zeitplan. Der kritische Pfad ist die Investitionsentscheidung bis 31.12.2026.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chart" Target="../charts/chart2.xml"/><Relationship Id="rId5" Type="http://schemas.openxmlformats.org/officeDocument/2006/relationships/chart" Target="../charts/char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chart" Target="../charts/chart4.xml"/><Relationship Id="rId4" Type="http://schemas.openxmlformats.org/officeDocument/2006/relationships/image" Target="../media/image4.png"/><Relationship Id="rId5" Type="http://schemas.openxmlformats.org/officeDocument/2006/relationships/chart" Target="../charts/chart6.xml"/><Relationship Id="rId6" Type="http://schemas.openxmlformats.org/officeDocument/2006/relationships/hyperlink" Target="https://battery-charts.de/de/battery-charts-de/#speicherkapa" TargetMode="External"/><Relationship Id="rId7" Type="http://schemas.openxmlformats.org/officeDocument/2006/relationships/hyperlink" Target="https://bess-check.com/atla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chart" Target="../charts/char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enervault.de" TargetMode="External"/><Relationship Id="rId5" Type="http://schemas.openxmlformats.org/officeDocument/2006/relationships/hyperlink" Target="https://airfuel.enervault.de" TargetMode="External"/><Relationship Id="rId6" Type="http://schemas.openxmlformats.org/officeDocument/2006/relationships/hyperlink" Target="https://www.bundesnetzagentur.de/DE/Beschlusskammern/GBK/Ebene1_Rahmen/AgNes/start.html" TargetMode="External"/><Relationship Id="rId7" Type="http://schemas.openxmlformats.org/officeDocument/2006/relationships/hyperlink" Target="https://www.bundesnetzagentur.de/DE/Fachthemen/ElektrizitaetundGas/ErneuerbareEnergien/EEG_Aufsicht/MiSpeL/start.html" TargetMode="External"/><Relationship Id="rId8" Type="http://schemas.openxmlformats.org/officeDocument/2006/relationships/hyperlink" Target="https://www.bundesnetzagentur.de/DE/Fachthemen/ElektrizitaetundGas/ErneuerbareEnergien/EEG_Aufsicht/MiSpeL/DL/Workshop-Folien.html?nn=1067830" TargetMode="External"/><Relationship Id="rId9" Type="http://schemas.openxmlformats.org/officeDocument/2006/relationships/hyperlink" Target="https://battery-charts.de/de/home-de/" TargetMode="External"/><Relationship Id="rId10" Type="http://schemas.openxmlformats.org/officeDocument/2006/relationships/hyperlink" Target="https://battery-charts.de/revenue-index/" TargetMode="External"/><Relationship Id="rId11" Type="http://schemas.openxmlformats.org/officeDocument/2006/relationships/hyperlink" Target="https://www.ise.fraunhofer.de/de/daten-zu-erneuerbaren-energien.html" TargetMode="External"/><Relationship Id="rId13" Type="http://schemas.openxmlformats.org/officeDocument/2006/relationships/hyperlink" Target="https://www.gesetze-im-internet.de/enwg_2005/__118.html" TargetMode="External"/><Relationship Id="rId14" Type="http://schemas.openxmlformats.org/officeDocument/2006/relationships/hyperlink" Target="https://bess-check.com/atl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logo-negativ-1200-dunkel.png"/>
          <p:cNvPicPr>
            <a:picLocks noChangeAspect="1"/>
          </p:cNvPicPr>
          <p:nvPr/>
        </p:nvPicPr>
        <p:blipFill>
          <a:blip r:embed="rId3"/>
          <a:stretch>
            <a:fillRect/>
          </a:stretch>
        </p:blipFill>
        <p:spPr>
          <a:xfrm>
            <a:off x="502920" y="237744"/>
            <a:ext cx="1682496" cy="420624"/>
          </a:xfrm>
          <a:prstGeom prst="rect">
            <a:avLst/>
          </a:prstGeom>
          <a:ln>
            <a:solidFill/>
          </a:ln>
          <a:effectLst/>
        </p:spPr>
      </p:pic>
      <p:sp>
        <p:nvSpPr>
          <p:cNvPr id="3" name="Text 0"/>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1 / 9</a:t>
            </a:r>
            <a:endParaRPr lang="en-US" sz="1100" dirty="0"/>
          </a:p>
        </p:txBody>
      </p:sp>
      <p:sp>
        <p:nvSpPr>
          <p:cNvPr id="4" name="Text 1"/>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Warum wir das tun</a:t>
            </a:r>
            <a:endParaRPr lang="en-US" sz="3300" dirty="0"/>
          </a:p>
        </p:txBody>
      </p:sp>
      <p:sp>
        <p:nvSpPr>
          <p:cNvPr id="5" name="Text 2"/>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Drei Gründe, die alle gleichzeitig gelten - und von denen keiner die anderen ausschließt.</a:t>
            </a:r>
            <a:endParaRPr lang="en-US" sz="1400" dirty="0"/>
          </a:p>
        </p:txBody>
      </p:sp>
      <p:sp>
        <p:nvSpPr>
          <p:cNvPr id="6" name="Shape 3"/>
          <p:cNvSpPr/>
          <p:nvPr/>
        </p:nvSpPr>
        <p:spPr>
          <a:xfrm>
            <a:off x="502920" y="1682496"/>
            <a:ext cx="3545129" cy="1664208"/>
          </a:xfrm>
          <a:prstGeom prst="roundRect">
            <a:avLst>
              <a:gd name="adj" fmla="val 3297"/>
            </a:avLst>
          </a:prstGeom>
          <a:solidFill>
            <a:srgbClr val="22353E"/>
          </a:solidFill>
          <a:ln w="9525">
            <a:solidFill>
              <a:srgbClr val="2C4149"/>
            </a:solidFill>
            <a:prstDash val="solid"/>
          </a:ln>
          <a:effectLst/>
        </p:spPr>
        <p:txBody>
          <a:bodyPr/>
          <a:lstStyle/>
          <a:p>
            <a:endParaRPr lang="de-DE"/>
          </a:p>
        </p:txBody>
      </p:sp>
      <p:sp>
        <p:nvSpPr>
          <p:cNvPr id="7" name="Shape 4"/>
          <p:cNvSpPr/>
          <p:nvPr/>
        </p:nvSpPr>
        <p:spPr>
          <a:xfrm>
            <a:off x="704088" y="1819656"/>
            <a:ext cx="402336" cy="402336"/>
          </a:xfrm>
          <a:prstGeom prst="ellipse">
            <a:avLst/>
          </a:prstGeom>
          <a:solidFill>
            <a:srgbClr val="E0A33B"/>
          </a:solidFill>
          <a:ln>
            <a:solidFill/>
          </a:ln>
          <a:effectLst/>
        </p:spPr>
        <p:txBody>
          <a:bodyPr/>
          <a:lstStyle/>
          <a:p>
            <a:endParaRPr lang="de-DE"/>
          </a:p>
        </p:txBody>
      </p:sp>
      <p:sp>
        <p:nvSpPr>
          <p:cNvPr id="8" name="Text 5"/>
          <p:cNvSpPr txBox="1"/>
          <p:nvPr/>
        </p:nvSpPr>
        <p:spPr>
          <a:xfrm>
            <a:off x="704088" y="1819656"/>
            <a:ext cx="402336" cy="402336"/>
          </a:xfrm>
          <a:prstGeom prst="rect">
            <a:avLst/>
          </a:prstGeom>
          <a:noFill/>
          <a:effectLst/>
          <a:ln>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6"/>
          <p:cNvSpPr txBox="1"/>
          <p:nvPr/>
        </p:nvSpPr>
        <p:spPr>
          <a:xfrm>
            <a:off x="1216152" y="1828800"/>
            <a:ext cx="2697480" cy="384048"/>
          </a:xfrm>
          <a:prstGeom prst="rect">
            <a:avLst/>
          </a:prstGeom>
          <a:noFill/>
          <a:effectLst/>
          <a:ln>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Dem Flughafen helfen</a:t>
            </a:r>
            <a:endParaRPr lang="en-US" sz="1450" dirty="0"/>
          </a:p>
        </p:txBody>
      </p:sp>
      <p:sp>
        <p:nvSpPr>
          <p:cNvPr id="10" name="Text 7"/>
          <p:cNvSpPr txBox="1"/>
          <p:nvPr/>
        </p:nvSpPr>
        <p:spPr>
          <a:xfrm>
            <a:off x="704088" y="2304288"/>
            <a:ext cx="3145536" cy="987552"/>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Der Flughafen stellt Fläche, Sicherheit und Hausmeisterleistungen und erhält dafür 1/3 der Projektgesellschaft - Einnahmen ohne einen Euro eigenen Kapitaleinsatz. Der Speicher puffert Lastspitzen des Areals, kann mittelfristig die eigene Notstromtechnik ablösen und sichert den Standort als Energie-Knotenpunkt.</a:t>
            </a:r>
            <a:endParaRPr lang="en-US" sz="1000" dirty="0"/>
          </a:p>
        </p:txBody>
      </p:sp>
      <p:sp>
        <p:nvSpPr>
          <p:cNvPr id="11" name="Shape 8"/>
          <p:cNvSpPr/>
          <p:nvPr/>
        </p:nvSpPr>
        <p:spPr>
          <a:xfrm>
            <a:off x="4322369" y="1682496"/>
            <a:ext cx="3545129" cy="1664208"/>
          </a:xfrm>
          <a:prstGeom prst="roundRect">
            <a:avLst>
              <a:gd name="adj" fmla="val 3297"/>
            </a:avLst>
          </a:prstGeom>
          <a:solidFill>
            <a:srgbClr val="22353E"/>
          </a:solidFill>
          <a:ln w="9525">
            <a:solidFill>
              <a:srgbClr val="2C4149"/>
            </a:solidFill>
            <a:prstDash val="solid"/>
          </a:ln>
          <a:effectLst/>
        </p:spPr>
        <p:txBody>
          <a:bodyPr/>
          <a:lstStyle/>
          <a:p>
            <a:endParaRPr lang="de-DE"/>
          </a:p>
        </p:txBody>
      </p:sp>
      <p:sp>
        <p:nvSpPr>
          <p:cNvPr id="12" name="Shape 9"/>
          <p:cNvSpPr/>
          <p:nvPr/>
        </p:nvSpPr>
        <p:spPr>
          <a:xfrm>
            <a:off x="4523537" y="1819656"/>
            <a:ext cx="402336" cy="402336"/>
          </a:xfrm>
          <a:prstGeom prst="ellipse">
            <a:avLst/>
          </a:prstGeom>
          <a:solidFill>
            <a:srgbClr val="2E7D5B"/>
          </a:solidFill>
          <a:ln>
            <a:solidFill/>
          </a:ln>
          <a:effectLst/>
        </p:spPr>
        <p:txBody>
          <a:bodyPr/>
          <a:lstStyle/>
          <a:p>
            <a:endParaRPr lang="de-DE"/>
          </a:p>
        </p:txBody>
      </p:sp>
      <p:sp>
        <p:nvSpPr>
          <p:cNvPr id="13" name="Text 10"/>
          <p:cNvSpPr txBox="1"/>
          <p:nvPr/>
        </p:nvSpPr>
        <p:spPr>
          <a:xfrm>
            <a:off x="4523537" y="1819656"/>
            <a:ext cx="402336" cy="402336"/>
          </a:xfrm>
          <a:prstGeom prst="rect">
            <a:avLst/>
          </a:prstGeom>
          <a:noFill/>
          <a:effectLst/>
          <a:ln>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4" name="Text 11"/>
          <p:cNvSpPr txBox="1"/>
          <p:nvPr/>
        </p:nvSpPr>
        <p:spPr>
          <a:xfrm>
            <a:off x="5035601" y="1828800"/>
            <a:ext cx="2697480" cy="384048"/>
          </a:xfrm>
          <a:prstGeom prst="rect">
            <a:avLst/>
          </a:prstGeom>
          <a:noFill/>
          <a:effectLst/>
          <a:ln>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Der Energiewende helfen</a:t>
            </a:r>
            <a:endParaRPr lang="en-US" sz="1450" dirty="0"/>
          </a:p>
        </p:txBody>
      </p:sp>
      <p:sp>
        <p:nvSpPr>
          <p:cNvPr id="15" name="Text 12"/>
          <p:cNvSpPr txBox="1"/>
          <p:nvPr/>
        </p:nvSpPr>
        <p:spPr>
          <a:xfrm>
            <a:off x="4523537" y="2304288"/>
            <a:ext cx="3145536" cy="987552"/>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Grüner Strom wird gespeichert statt abgeregelt und ersetzt abends importierten oder aus Gas erzeugten Strom. Das Fraunhofer IEE hat berechnet, dass 20 GW zusätzliche Speicher das Stromsystem um rund 3,9 Mrd. EUR pro Jahr entlastet hätten. Jede Anlage zahlt auf dieses Konto ein.</a:t>
            </a:r>
            <a:endParaRPr lang="en-US" sz="1000" dirty="0"/>
          </a:p>
        </p:txBody>
      </p:sp>
      <p:sp>
        <p:nvSpPr>
          <p:cNvPr id="16" name="Shape 13"/>
          <p:cNvSpPr/>
          <p:nvPr/>
        </p:nvSpPr>
        <p:spPr>
          <a:xfrm>
            <a:off x="8141818" y="1682496"/>
            <a:ext cx="3545129" cy="1664208"/>
          </a:xfrm>
          <a:prstGeom prst="roundRect">
            <a:avLst>
              <a:gd name="adj" fmla="val 3297"/>
            </a:avLst>
          </a:prstGeom>
          <a:solidFill>
            <a:srgbClr val="22353E"/>
          </a:solidFill>
          <a:ln w="9525">
            <a:solidFill>
              <a:srgbClr val="2C4149"/>
            </a:solidFill>
            <a:prstDash val="solid"/>
          </a:ln>
          <a:effectLst/>
        </p:spPr>
        <p:txBody>
          <a:bodyPr/>
          <a:lstStyle/>
          <a:p>
            <a:endParaRPr lang="de-DE"/>
          </a:p>
        </p:txBody>
      </p:sp>
      <p:sp>
        <p:nvSpPr>
          <p:cNvPr id="17" name="Shape 14"/>
          <p:cNvSpPr/>
          <p:nvPr/>
        </p:nvSpPr>
        <p:spPr>
          <a:xfrm>
            <a:off x="8342986" y="1819656"/>
            <a:ext cx="402336" cy="402336"/>
          </a:xfrm>
          <a:prstGeom prst="ellipse">
            <a:avLst/>
          </a:prstGeom>
          <a:solidFill>
            <a:srgbClr val="1F5673"/>
          </a:solidFill>
          <a:ln>
            <a:solidFill/>
          </a:ln>
          <a:effectLst/>
        </p:spPr>
        <p:txBody>
          <a:bodyPr/>
          <a:lstStyle/>
          <a:p>
            <a:endParaRPr lang="de-DE"/>
          </a:p>
        </p:txBody>
      </p:sp>
      <p:sp>
        <p:nvSpPr>
          <p:cNvPr id="18" name="Text 15"/>
          <p:cNvSpPr txBox="1"/>
          <p:nvPr/>
        </p:nvSpPr>
        <p:spPr>
          <a:xfrm>
            <a:off x="8342986" y="1819656"/>
            <a:ext cx="402336" cy="402336"/>
          </a:xfrm>
          <a:prstGeom prst="rect">
            <a:avLst/>
          </a:prstGeom>
          <a:noFill/>
          <a:effectLst/>
          <a:ln>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6"/>
          <p:cNvSpPr txBox="1"/>
          <p:nvPr/>
        </p:nvSpPr>
        <p:spPr>
          <a:xfrm>
            <a:off x="8855050" y="1828800"/>
            <a:ext cx="2697480" cy="384048"/>
          </a:xfrm>
          <a:prstGeom prst="rect">
            <a:avLst/>
          </a:prstGeom>
          <a:noFill/>
          <a:effectLst/>
          <a:ln>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Geld verdienen</a:t>
            </a:r>
            <a:endParaRPr lang="en-US" sz="1450" dirty="0"/>
          </a:p>
        </p:txBody>
      </p:sp>
      <p:sp>
        <p:nvSpPr>
          <p:cNvPr id="20" name="Text 17"/>
          <p:cNvSpPr txBox="1"/>
          <p:nvPr/>
        </p:nvSpPr>
        <p:spPr>
          <a:xfrm>
            <a:off x="8342986" y="2304288"/>
            <a:ext cx="3145536" cy="987552"/>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Ohne Rendite gibt es kein Kapital und ohne Kapital keinen Speicher. Der Ertrag kommt aus der Preisspreizung des Tages und aus der Regelleistung. Entscheidend ist aber nicht dieser eine Speicher, sondern die Wiederholung an weiteren Standorten.</a:t>
            </a:r>
            <a:endParaRPr lang="en-US" sz="1000" dirty="0"/>
          </a:p>
        </p:txBody>
      </p:sp>
      <p:sp>
        <p:nvSpPr>
          <p:cNvPr id="21" name="Shape 18"/>
          <p:cNvSpPr/>
          <p:nvPr/>
        </p:nvSpPr>
        <p:spPr>
          <a:xfrm>
            <a:off x="502920" y="3474720"/>
            <a:ext cx="3749040" cy="2414016"/>
          </a:xfrm>
          <a:prstGeom prst="roundRect">
            <a:avLst>
              <a:gd name="adj" fmla="val 2273"/>
            </a:avLst>
          </a:prstGeom>
          <a:solidFill>
            <a:srgbClr val="22353E"/>
          </a:solidFill>
          <a:ln w="9525">
            <a:solidFill>
              <a:srgbClr val="2C4149"/>
            </a:solidFill>
            <a:prstDash val="solid"/>
          </a:ln>
          <a:effectLst/>
        </p:spPr>
        <p:txBody>
          <a:bodyPr/>
          <a:lstStyle/>
          <a:p>
            <a:endParaRPr lang="de-DE"/>
          </a:p>
        </p:txBody>
      </p:sp>
      <p:sp>
        <p:nvSpPr>
          <p:cNvPr id="22" name="Text 19"/>
          <p:cNvSpPr txBox="1"/>
          <p:nvPr/>
        </p:nvSpPr>
        <p:spPr>
          <a:xfrm>
            <a:off x="704088" y="3566160"/>
            <a:ext cx="3346704" cy="237744"/>
          </a:xfrm>
          <a:prstGeom prst="rect">
            <a:avLst/>
          </a:prstGeom>
          <a:noFill/>
          <a:effectLst/>
          <a:ln>
            <a:noFill/>
          </a:ln>
        </p:spPr>
        <p:txBody>
          <a:bodyPr wrap="square" lIns="0" tIns="0" rIns="0" bIns="0" rtlCol="0" anchor="ctr"/>
          <a:lstStyle/>
          <a:p>
            <a:pPr marL="0" indent="0">
              <a:buNone/>
            </a:pPr>
            <a:r>
              <a:rPr lang="en-US" sz="1000" b="1" kern="0" spc="120" dirty="0">
                <a:solidFill>
                  <a:srgbClr val="E0A33B"/>
                </a:solidFill>
                <a:latin typeface="Calibri" pitchFamily="34" charset="0"/>
                <a:ea typeface="Calibri" pitchFamily="34" charset="-122"/>
                <a:cs typeface="Calibri" pitchFamily="34" charset="-120"/>
              </a:rPr>
              <a:t>INVESTITION AM FLUGHAFEN</a:t>
            </a:r>
            <a:endParaRPr lang="en-US" sz="1000" dirty="0"/>
          </a:p>
        </p:txBody>
      </p:sp>
      <p:sp>
        <p:nvSpPr>
          <p:cNvPr id="23" name="Text 20"/>
          <p:cNvSpPr txBox="1"/>
          <p:nvPr/>
        </p:nvSpPr>
        <p:spPr>
          <a:xfrm>
            <a:off x="704088" y="3858768"/>
            <a:ext cx="2103120" cy="256032"/>
          </a:xfrm>
          <a:prstGeom prst="rect">
            <a:avLst/>
          </a:prstGeom>
          <a:noFill/>
          <a:effectLst/>
          <a:ln>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Investitionsvolumen</a:t>
            </a:r>
            <a:endParaRPr lang="en-US" sz="1000" dirty="0"/>
          </a:p>
        </p:txBody>
      </p:sp>
      <p:sp>
        <p:nvSpPr>
          <p:cNvPr id="24" name="Text 21"/>
          <p:cNvSpPr txBox="1"/>
          <p:nvPr/>
        </p:nvSpPr>
        <p:spPr>
          <a:xfrm>
            <a:off x="2807208" y="3858768"/>
            <a:ext cx="1243584" cy="256032"/>
          </a:xfrm>
          <a:prstGeom prst="rect">
            <a:avLst/>
          </a:prstGeom>
          <a:noFill/>
          <a:effectLst/>
          <a:ln>
            <a:noFill/>
          </a:ln>
        </p:spPr>
        <p:txBody>
          <a:bodyPr wrap="square" lIns="0" tIns="0" rIns="0" bIns="0" rtlCol="0" anchor="ctr"/>
          <a:lstStyle/>
          <a:p>
            <a:pPr marL="0" indent="0" algn="r">
              <a:buNone/>
            </a:pPr>
            <a:r>
              <a:rPr lang="en-US" sz="1000" b="1" dirty="0">
                <a:solidFill>
                  <a:srgbClr val="E0A33B"/>
                </a:solidFill>
                <a:latin typeface="Calibri" pitchFamily="34" charset="0"/>
                <a:ea typeface="Calibri" pitchFamily="34" charset="-122"/>
                <a:cs typeface="Calibri" pitchFamily="34" charset="-120"/>
              </a:rPr>
              <a:t>4,0 Mio. EUR</a:t>
            </a:r>
            <a:endParaRPr lang="en-US" sz="1000" dirty="0"/>
          </a:p>
        </p:txBody>
      </p:sp>
      <p:sp>
        <p:nvSpPr>
          <p:cNvPr id="25" name="Text 22"/>
          <p:cNvSpPr txBox="1"/>
          <p:nvPr/>
        </p:nvSpPr>
        <p:spPr>
          <a:xfrm>
            <a:off x="704088" y="4142232"/>
            <a:ext cx="2103120" cy="256032"/>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Anlage</a:t>
            </a:r>
            <a:endParaRPr lang="en-US" sz="1000" dirty="0"/>
          </a:p>
        </p:txBody>
      </p:sp>
      <p:sp>
        <p:nvSpPr>
          <p:cNvPr id="26" name="Text 23"/>
          <p:cNvSpPr txBox="1"/>
          <p:nvPr/>
        </p:nvSpPr>
        <p:spPr>
          <a:xfrm>
            <a:off x="2807208" y="4142232"/>
            <a:ext cx="1243584" cy="256032"/>
          </a:xfrm>
          <a:prstGeom prst="rect">
            <a:avLst/>
          </a:prstGeom>
          <a:noFill/>
          <a:effectLst/>
          <a:ln>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16 MWh / 8 MW</a:t>
            </a:r>
            <a:endParaRPr lang="en-US" sz="1000" dirty="0"/>
          </a:p>
        </p:txBody>
      </p:sp>
      <p:sp>
        <p:nvSpPr>
          <p:cNvPr id="27" name="Text 24"/>
          <p:cNvSpPr txBox="1"/>
          <p:nvPr/>
        </p:nvSpPr>
        <p:spPr>
          <a:xfrm>
            <a:off x="704088" y="4425696"/>
            <a:ext cx="2103120" cy="256032"/>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Eigenkapital (100 %)</a:t>
            </a:r>
            <a:endParaRPr lang="en-US" sz="1000" dirty="0"/>
          </a:p>
        </p:txBody>
      </p:sp>
      <p:sp>
        <p:nvSpPr>
          <p:cNvPr id="28" name="Text 25"/>
          <p:cNvSpPr txBox="1"/>
          <p:nvPr/>
        </p:nvSpPr>
        <p:spPr>
          <a:xfrm>
            <a:off x="2807208" y="4425696"/>
            <a:ext cx="1243584" cy="256032"/>
          </a:xfrm>
          <a:prstGeom prst="rect">
            <a:avLst/>
          </a:prstGeom>
          <a:noFill/>
          <a:effectLst/>
          <a:ln>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4,0 Mio. EUR</a:t>
            </a:r>
            <a:endParaRPr lang="en-US" sz="1000" dirty="0"/>
          </a:p>
        </p:txBody>
      </p:sp>
      <p:sp>
        <p:nvSpPr>
          <p:cNvPr id="29" name="Text 26"/>
          <p:cNvSpPr txBox="1"/>
          <p:nvPr/>
        </p:nvSpPr>
        <p:spPr>
          <a:xfrm>
            <a:off x="704088" y="4709160"/>
            <a:ext cx="2103120" cy="256032"/>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Bankdarlehen</a:t>
            </a:r>
            <a:endParaRPr lang="en-US" sz="1000" dirty="0"/>
          </a:p>
        </p:txBody>
      </p:sp>
      <p:sp>
        <p:nvSpPr>
          <p:cNvPr id="30" name="Text 27"/>
          <p:cNvSpPr txBox="1"/>
          <p:nvPr/>
        </p:nvSpPr>
        <p:spPr>
          <a:xfrm>
            <a:off x="2807208" y="4709160"/>
            <a:ext cx="1243584" cy="256032"/>
          </a:xfrm>
          <a:prstGeom prst="rect">
            <a:avLst/>
          </a:prstGeom>
          <a:noFill/>
          <a:effectLst/>
          <a:ln>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keine</a:t>
            </a:r>
            <a:endParaRPr lang="en-US" sz="1000" dirty="0"/>
          </a:p>
        </p:txBody>
      </p:sp>
      <p:sp>
        <p:nvSpPr>
          <p:cNvPr id="31" name="Text 28"/>
          <p:cNvSpPr txBox="1"/>
          <p:nvPr/>
        </p:nvSpPr>
        <p:spPr>
          <a:xfrm>
            <a:off x="704088" y="4992624"/>
            <a:ext cx="2103120" cy="256032"/>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Anteil über die Holding</a:t>
            </a:r>
            <a:endParaRPr lang="en-US" sz="1000" dirty="0"/>
          </a:p>
        </p:txBody>
      </p:sp>
      <p:sp>
        <p:nvSpPr>
          <p:cNvPr id="32" name="Text 29"/>
          <p:cNvSpPr txBox="1"/>
          <p:nvPr/>
        </p:nvSpPr>
        <p:spPr>
          <a:xfrm>
            <a:off x="2807208" y="4992624"/>
            <a:ext cx="1243584" cy="256032"/>
          </a:xfrm>
          <a:prstGeom prst="rect">
            <a:avLst/>
          </a:prstGeom>
          <a:noFill/>
          <a:effectLst/>
          <a:ln>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1 / 9</a:t>
            </a:r>
            <a:endParaRPr lang="en-US" sz="1000" dirty="0"/>
          </a:p>
        </p:txBody>
      </p:sp>
      <p:sp>
        <p:nvSpPr>
          <p:cNvPr id="33" name="Text 30"/>
          <p:cNvSpPr txBox="1"/>
          <p:nvPr/>
        </p:nvSpPr>
        <p:spPr>
          <a:xfrm>
            <a:off x="704088" y="5276088"/>
            <a:ext cx="2103120" cy="256032"/>
          </a:xfrm>
          <a:prstGeom prst="rect">
            <a:avLst/>
          </a:prstGeom>
          <a:noFill/>
          <a:effectLst/>
          <a:ln>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Rückfluss an Investoren</a:t>
            </a:r>
            <a:endParaRPr lang="en-US" sz="1000" dirty="0"/>
          </a:p>
        </p:txBody>
      </p:sp>
      <p:sp>
        <p:nvSpPr>
          <p:cNvPr id="34" name="Text 31"/>
          <p:cNvSpPr txBox="1"/>
          <p:nvPr/>
        </p:nvSpPr>
        <p:spPr>
          <a:xfrm>
            <a:off x="2807208" y="5276088"/>
            <a:ext cx="1243584" cy="256032"/>
          </a:xfrm>
          <a:prstGeom prst="rect">
            <a:avLst/>
          </a:prstGeom>
          <a:noFill/>
          <a:effectLst/>
          <a:ln>
            <a:noFill/>
          </a:ln>
        </p:spPr>
        <p:txBody>
          <a:bodyPr wrap="square" lIns="0" tIns="0" rIns="0" bIns="0" rtlCol="0" anchor="ctr"/>
          <a:lstStyle/>
          <a:p>
            <a:pPr marL="0" indent="0" algn="r">
              <a:buNone/>
            </a:pPr>
            <a:r>
              <a:rPr lang="en-US" sz="1000" b="1" dirty="0">
                <a:solidFill>
                  <a:srgbClr val="E0A33B"/>
                </a:solidFill>
                <a:latin typeface="Calibri" pitchFamily="34" charset="0"/>
                <a:ea typeface="Calibri" pitchFamily="34" charset="-122"/>
                <a:cs typeface="Calibri" pitchFamily="34" charset="-120"/>
              </a:rPr>
              <a:t>rd. 360.000 EUR/Jahr</a:t>
            </a:r>
            <a:endParaRPr lang="en-US" sz="1000" dirty="0"/>
          </a:p>
        </p:txBody>
      </p:sp>
      <p:sp>
        <p:nvSpPr>
          <p:cNvPr id="35" name="Text 32"/>
          <p:cNvSpPr txBox="1"/>
          <p:nvPr/>
        </p:nvSpPr>
        <p:spPr>
          <a:xfrm>
            <a:off x="704088" y="5559552"/>
            <a:ext cx="2103120" cy="256032"/>
          </a:xfrm>
          <a:prstGeom prst="rect">
            <a:avLst/>
          </a:prstGeom>
          <a:noFill/>
          <a:effectLst/>
          <a:ln>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Einlage zurückverdient</a:t>
            </a:r>
            <a:endParaRPr lang="en-US" sz="1000" dirty="0"/>
          </a:p>
        </p:txBody>
      </p:sp>
      <p:sp>
        <p:nvSpPr>
          <p:cNvPr id="36" name="Text 33"/>
          <p:cNvSpPr txBox="1"/>
          <p:nvPr/>
        </p:nvSpPr>
        <p:spPr>
          <a:xfrm>
            <a:off x="2807208" y="5559552"/>
            <a:ext cx="1243584" cy="256032"/>
          </a:xfrm>
          <a:prstGeom prst="rect">
            <a:avLst/>
          </a:prstGeom>
          <a:noFill/>
          <a:effectLst/>
          <a:ln>
            <a:noFill/>
          </a:ln>
        </p:spPr>
        <p:txBody>
          <a:bodyPr wrap="square" lIns="0" tIns="0" rIns="0" bIns="0" rtlCol="0" anchor="ctr"/>
          <a:lstStyle/>
          <a:p>
            <a:pPr marL="0" indent="0" algn="r">
              <a:buNone/>
            </a:pPr>
            <a:r>
              <a:rPr lang="en-US" sz="1000" b="1" dirty="0">
                <a:solidFill>
                  <a:srgbClr val="E0A33B"/>
                </a:solidFill>
                <a:latin typeface="Calibri" pitchFamily="34" charset="0"/>
                <a:ea typeface="Calibri" pitchFamily="34" charset="-122"/>
                <a:cs typeface="Calibri" pitchFamily="34" charset="-120"/>
              </a:rPr>
              <a:t>nach rund 11 Jahren</a:t>
            </a:r>
            <a:endParaRPr lang="en-US" sz="1000" dirty="0"/>
          </a:p>
        </p:txBody>
      </p:sp>
      <p:sp>
        <p:nvSpPr>
          <p:cNvPr id="37" name="Shape 34"/>
          <p:cNvSpPr/>
          <p:nvPr/>
        </p:nvSpPr>
        <p:spPr>
          <a:xfrm>
            <a:off x="4526280" y="3474720"/>
            <a:ext cx="7159752" cy="2414016"/>
          </a:xfrm>
          <a:prstGeom prst="roundRect">
            <a:avLst>
              <a:gd name="adj" fmla="val 2273"/>
            </a:avLst>
          </a:prstGeom>
          <a:solidFill>
            <a:srgbClr val="22353E"/>
          </a:solidFill>
          <a:ln w="9525">
            <a:solidFill>
              <a:srgbClr val="2C4149"/>
            </a:solidFill>
            <a:prstDash val="solid"/>
          </a:ln>
          <a:effectLst/>
        </p:spPr>
        <p:txBody>
          <a:bodyPr/>
          <a:lstStyle/>
          <a:p>
            <a:endParaRPr lang="de-DE"/>
          </a:p>
        </p:txBody>
      </p:sp>
      <p:sp>
        <p:nvSpPr>
          <p:cNvPr id="38" name="Text 35"/>
          <p:cNvSpPr txBox="1"/>
          <p:nvPr/>
        </p:nvSpPr>
        <p:spPr>
          <a:xfrm>
            <a:off x="4727448" y="3566160"/>
            <a:ext cx="6757416" cy="237744"/>
          </a:xfrm>
          <a:prstGeom prst="rect">
            <a:avLst/>
          </a:prstGeom>
          <a:noFill/>
          <a:effectLst/>
          <a:ln>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Wann das Geld zurückkommt</a:t>
            </a:r>
            <a:endParaRPr lang="en-US" sz="1250" dirty="0"/>
          </a:p>
        </p:txBody>
      </p:sp>
      <p:sp>
        <p:nvSpPr>
          <p:cNvPr id="39" name="Text 36"/>
          <p:cNvSpPr txBox="1"/>
          <p:nvPr/>
        </p:nvSpPr>
        <p:spPr>
          <a:xfrm>
            <a:off x="4727448" y="3785616"/>
            <a:ext cx="6757416" cy="219456"/>
          </a:xfrm>
          <a:prstGeom prst="rect">
            <a:avLst/>
          </a:prstGeom>
          <a:noFill/>
          <a:effectLst/>
          <a:ln>
            <a:noFill/>
          </a:ln>
        </p:spPr>
        <p:txBody>
          <a:bodyPr wrap="square" lIns="0" tIns="0" rIns="0" bIns="0" rtlCol="0" anchor="ctr"/>
          <a:lstStyle/>
          <a:p>
            <a:pPr marL="0" indent="0">
              <a:buNone/>
            </a:pPr>
            <a:r>
              <a:rPr lang="en-US" sz="950" dirty="0">
                <a:solidFill>
                  <a:srgbClr val="9FB3B8"/>
                </a:solidFill>
                <a:latin typeface="Calibri" pitchFamily="34" charset="0"/>
                <a:ea typeface="Calibri" pitchFamily="34" charset="-122"/>
                <a:cs typeface="Calibri" pitchFamily="34" charset="-120"/>
              </a:rPr>
              <a:t>Kumulierter Rückfluss an die Investoren nach Kapitaldienst und Steuern, in Mio. EUR</a:t>
            </a:r>
            <a:endParaRPr lang="en-US" sz="950" dirty="0"/>
          </a:p>
        </p:txBody>
      </p:sp>
      <p:graphicFrame>
        <p:nvGraphicFramePr>
          <p:cNvPr id="40" name="Chart 0"/>
          <p:cNvGraphicFramePr/>
          <p:nvPr/>
        </p:nvGraphicFramePr>
        <p:xfrm>
          <a:off x="4617720" y="4005072"/>
          <a:ext cx="6976872" cy="1627632"/>
        </p:xfrm>
        <a:graphic>
          <a:graphicData uri="http://schemas.openxmlformats.org/drawingml/2006/chart">
            <c:chart xmlns:c="http://schemas.openxmlformats.org/drawingml/2006/chart" xmlns:r="http://schemas.openxmlformats.org/officeDocument/2006/relationships" r:id="rId4"/>
          </a:graphicData>
        </a:graphic>
      </p:graphicFrame>
      <p:sp>
        <p:nvSpPr>
          <p:cNvPr id="41" name="Text 37"/>
          <p:cNvSpPr txBox="1"/>
          <p:nvPr/>
        </p:nvSpPr>
        <p:spPr>
          <a:xfrm>
            <a:off x="4727448" y="5632704"/>
            <a:ext cx="6757416" cy="201168"/>
          </a:xfrm>
          <a:prstGeom prst="rect">
            <a:avLst/>
          </a:prstGeom>
          <a:noFill/>
          <a:effectLst/>
          <a:ln>
            <a:noFill/>
          </a:ln>
        </p:spPr>
        <p:txBody>
          <a:bodyPr wrap="square" lIns="0" tIns="0" rIns="0" bIns="0" rtlCol="0" anchor="ctr"/>
          <a:lstStyle/>
          <a:p>
            <a:pPr marL="0" indent="0">
              <a:buNone/>
            </a:pPr>
            <a:r>
              <a:rPr lang="en-US" sz="900" dirty="0">
                <a:solidFill>
                  <a:srgbClr val="E0A33B"/>
                </a:solidFill>
                <a:latin typeface="Calibri" pitchFamily="34" charset="0"/>
                <a:ea typeface="Calibri" pitchFamily="34" charset="-122"/>
                <a:cs typeface="Calibri" pitchFamily="34" charset="-120"/>
              </a:rPr>
              <a:t>Demonstrator: Einlage nach rund 11 Jahren zurück · Folgeanlage zu 125 EUR/kWh bereits nach 6 Jahren</a:t>
            </a:r>
            <a:endParaRPr lang="en-US" sz="900" dirty="0"/>
          </a:p>
        </p:txBody>
      </p:sp>
      <p:sp>
        <p:nvSpPr>
          <p:cNvPr id="42" name="Text 38"/>
          <p:cNvSpPr txBox="1"/>
          <p:nvPr/>
        </p:nvSpPr>
        <p:spPr>
          <a:xfrm>
            <a:off x="502920" y="6035040"/>
            <a:ext cx="11183112" cy="347472"/>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Modellrechnung, keine Renditezusage. Annahmen: 250 EUR/kWh turnkey für den Demonstrator, 100 % Eigenkapital ohne Bankdarlehen, 450 Vollzyklen, Erlösindex 155.000 EUR je MW und Jahr, 20 % der Erlöse für die zugekaufte Vermarktung, 15 Jahre Abschreibung, 30 % Steuern, Netzentgelt-Risikoansatz 10 %. Zwei Drittel des Gewinns gehen an die Holding und damit an die Investoren. Vollständige Rechnung auf enervault.de.</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icon-180.png"/>
          <p:cNvPicPr>
            <a:picLocks noChangeAspect="1"/>
          </p:cNvPicPr>
          <p:nvPr/>
        </p:nvPicPr>
        <p:blipFill>
          <a:blip r:embed="rId3"/>
          <a:stretch>
            <a:fillRect/>
          </a:stretch>
        </p:blipFill>
        <p:spPr>
          <a:xfrm>
            <a:off x="502920" y="237744"/>
            <a:ext cx="402336" cy="402336"/>
          </a:xfrm>
          <a:prstGeom prst="rect">
            <a:avLst/>
          </a:prstGeom>
          <a:ln>
            <a:solidFill/>
          </a:ln>
          <a:effectLst/>
        </p:spPr>
      </p:pic>
      <p:sp>
        <p:nvSpPr>
          <p:cNvPr id="3" name="Text 0"/>
          <p:cNvSpPr txBox="1"/>
          <p:nvPr/>
        </p:nvSpPr>
        <p:spPr>
          <a:xfrm>
            <a:off x="1033272" y="256032"/>
            <a:ext cx="1828800" cy="365760"/>
          </a:xfrm>
          <a:prstGeom prst="rect">
            <a:avLst/>
          </a:prstGeom>
          <a:noFill/>
          <a:effectLst/>
          <a:ln>
            <a:noFill/>
          </a:ln>
        </p:spPr>
        <p:txBody>
          <a:bodyPr wrap="square" lIns="0" tIns="0" rIns="0" bIns="0" rtlCol="0" anchor="ctr"/>
          <a:lstStyle/>
          <a:p>
            <a:pPr marL="0" indent="0">
              <a:buNone/>
            </a:pPr>
            <a:r>
              <a:rPr lang="en-US" sz="1700" b="1" dirty="0">
                <a:solidFill>
                  <a:srgbClr val="9FB3B8"/>
                </a:solidFill>
                <a:latin typeface="Calibri" pitchFamily="34" charset="0"/>
                <a:ea typeface="Calibri" pitchFamily="34" charset="-122"/>
                <a:cs typeface="Calibri" pitchFamily="34" charset="-120"/>
              </a:rPr>
              <a:t>ener</a:t>
            </a:r>
            <a:r>
              <a:rPr lang="en-US" sz="1700" b="1" dirty="0">
                <a:solidFill>
                  <a:srgbClr val="E0A33B"/>
                </a:solidFill>
                <a:latin typeface="Calibri" pitchFamily="34" charset="0"/>
                <a:ea typeface="Calibri" pitchFamily="34" charset="-122"/>
                <a:cs typeface="Calibri" pitchFamily="34" charset="-120"/>
              </a:rPr>
              <a:t>:</a:t>
            </a:r>
            <a:r>
              <a:rPr lang="en-US" sz="1700" b="1" dirty="0">
                <a:solidFill>
                  <a:srgbClr val="FFFFFF"/>
                </a:solidFill>
                <a:latin typeface="Calibri" pitchFamily="34" charset="0"/>
                <a:ea typeface="Calibri" pitchFamily="34" charset="-122"/>
                <a:cs typeface="Calibri" pitchFamily="34" charset="-120"/>
              </a:rPr>
              <a:t>vault</a:t>
            </a:r>
            <a:endParaRPr lang="en-US" sz="1700" dirty="0"/>
          </a:p>
        </p:txBody>
      </p:sp>
      <p:sp>
        <p:nvSpPr>
          <p:cNvPr id="4" name="Text 1"/>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2 / 9</a:t>
            </a:r>
            <a:endParaRPr lang="en-US" sz="1100" dirty="0"/>
          </a:p>
        </p:txBody>
      </p:sp>
      <p:sp>
        <p:nvSpPr>
          <p:cNvPr id="5" name="Text 2"/>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Großspeicher: aus der Nische in die Infrastruktur</a:t>
            </a:r>
            <a:endParaRPr lang="en-US" sz="3300" dirty="0"/>
          </a:p>
        </p:txBody>
      </p:sp>
      <p:sp>
        <p:nvSpPr>
          <p:cNvPr id="6" name="Text 3"/>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Der deutsche Speichermarkt - Zubau, Preise und die Lücke zwischen Nachfrage und Netzanschluss</a:t>
            </a:r>
            <a:endParaRPr lang="en-US" sz="1400" dirty="0"/>
          </a:p>
        </p:txBody>
      </p:sp>
      <p:sp>
        <p:nvSpPr>
          <p:cNvPr id="7" name="Shape 4"/>
          <p:cNvSpPr/>
          <p:nvPr/>
        </p:nvSpPr>
        <p:spPr>
          <a:xfrm>
            <a:off x="502920" y="1719072"/>
            <a:ext cx="3557016" cy="1024128"/>
          </a:xfrm>
          <a:prstGeom prst="roundRect">
            <a:avLst>
              <a:gd name="adj" fmla="val 5357"/>
            </a:avLst>
          </a:prstGeom>
          <a:solidFill>
            <a:srgbClr val="22353E"/>
          </a:solidFill>
          <a:ln w="9525">
            <a:solidFill>
              <a:srgbClr val="2C4149"/>
            </a:solidFill>
            <a:prstDash val="solid"/>
          </a:ln>
          <a:effectLst/>
        </p:spPr>
        <p:txBody>
          <a:bodyPr/>
          <a:lstStyle/>
          <a:p>
            <a:endParaRPr lang="de-DE"/>
          </a:p>
        </p:txBody>
      </p:sp>
      <p:sp>
        <p:nvSpPr>
          <p:cNvPr id="8" name="Shape 5"/>
          <p:cNvSpPr/>
          <p:nvPr/>
        </p:nvSpPr>
        <p:spPr>
          <a:xfrm>
            <a:off x="649224" y="1856232"/>
            <a:ext cx="82296" cy="749808"/>
          </a:xfrm>
          <a:prstGeom prst="roundRect">
            <a:avLst>
              <a:gd name="adj" fmla="val 555556"/>
            </a:avLst>
          </a:prstGeom>
          <a:solidFill>
            <a:srgbClr val="1F5673"/>
          </a:solidFill>
          <a:ln>
            <a:solidFill/>
          </a:ln>
          <a:effectLst/>
        </p:spPr>
        <p:txBody>
          <a:bodyPr/>
          <a:lstStyle/>
          <a:p>
            <a:endParaRPr lang="de-DE"/>
          </a:p>
        </p:txBody>
      </p:sp>
      <p:sp>
        <p:nvSpPr>
          <p:cNvPr id="9" name="Text 6"/>
          <p:cNvSpPr txBox="1"/>
          <p:nvPr/>
        </p:nvSpPr>
        <p:spPr>
          <a:xfrm>
            <a:off x="850392" y="1828800"/>
            <a:ext cx="1481328" cy="402336"/>
          </a:xfrm>
          <a:prstGeom prst="rect">
            <a:avLst/>
          </a:prstGeom>
          <a:noFill/>
          <a:effectLst/>
          <a:ln>
            <a:noFill/>
          </a:ln>
        </p:spPr>
        <p:txBody>
          <a:bodyPr wrap="square" lIns="0" tIns="0" rIns="0" bIns="0"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27,8 GWh</a:t>
            </a:r>
            <a:endParaRPr lang="en-US" sz="2400" dirty="0"/>
          </a:p>
        </p:txBody>
      </p:sp>
      <p:sp>
        <p:nvSpPr>
          <p:cNvPr id="10" name="Text 7"/>
          <p:cNvSpPr txBox="1"/>
          <p:nvPr/>
        </p:nvSpPr>
        <p:spPr>
          <a:xfrm>
            <a:off x="850392" y="2221992"/>
            <a:ext cx="3035808" cy="420624"/>
          </a:xfrm>
          <a:prstGeom prst="rect">
            <a:avLst/>
          </a:prstGeom>
          <a:noFill/>
          <a:effectLst/>
          <a:ln>
            <a:noFill/>
          </a:ln>
        </p:spPr>
        <p:txBody>
          <a:bodyPr wrap="square" lIns="0" tIns="0" rIns="0" bIns="0" rtlCol="0" anchor="t"/>
          <a:lstStyle/>
          <a:p>
            <a:pPr marL="0" indent="0">
              <a:buNone/>
            </a:pPr>
            <a:r>
              <a:rPr lang="en-US" sz="1050" dirty="0">
                <a:solidFill>
                  <a:srgbClr val="9FB3B8"/>
                </a:solidFill>
                <a:latin typeface="Calibri" pitchFamily="34" charset="0"/>
                <a:ea typeface="Calibri" pitchFamily="34" charset="-122"/>
                <a:cs typeface="Calibri" pitchFamily="34" charset="-120"/>
              </a:rPr>
              <a:t>Batteriespeicher in Deutschland installiert, verteilt auf rund 2,5 Mio. Systeme (Q1/2026)</a:t>
            </a:r>
            <a:endParaRPr lang="en-US" sz="1050" dirty="0"/>
          </a:p>
        </p:txBody>
      </p:sp>
      <p:sp>
        <p:nvSpPr>
          <p:cNvPr id="11" name="Shape 8"/>
          <p:cNvSpPr/>
          <p:nvPr/>
        </p:nvSpPr>
        <p:spPr>
          <a:xfrm>
            <a:off x="4315968" y="1719072"/>
            <a:ext cx="3557016" cy="1024128"/>
          </a:xfrm>
          <a:prstGeom prst="roundRect">
            <a:avLst>
              <a:gd name="adj" fmla="val 5357"/>
            </a:avLst>
          </a:prstGeom>
          <a:solidFill>
            <a:srgbClr val="22353E"/>
          </a:solidFill>
          <a:ln w="9525">
            <a:solidFill>
              <a:srgbClr val="2C4149"/>
            </a:solidFill>
            <a:prstDash val="solid"/>
          </a:ln>
          <a:effectLst/>
        </p:spPr>
        <p:txBody>
          <a:bodyPr/>
          <a:lstStyle/>
          <a:p>
            <a:endParaRPr lang="de-DE"/>
          </a:p>
        </p:txBody>
      </p:sp>
      <p:sp>
        <p:nvSpPr>
          <p:cNvPr id="12" name="Shape 9"/>
          <p:cNvSpPr/>
          <p:nvPr/>
        </p:nvSpPr>
        <p:spPr>
          <a:xfrm>
            <a:off x="4462272" y="1856232"/>
            <a:ext cx="82296" cy="749808"/>
          </a:xfrm>
          <a:prstGeom prst="roundRect">
            <a:avLst>
              <a:gd name="adj" fmla="val 555556"/>
            </a:avLst>
          </a:prstGeom>
          <a:solidFill>
            <a:srgbClr val="E0A33B"/>
          </a:solidFill>
          <a:ln>
            <a:solidFill/>
          </a:ln>
          <a:effectLst/>
        </p:spPr>
        <p:txBody>
          <a:bodyPr/>
          <a:lstStyle/>
          <a:p>
            <a:endParaRPr lang="de-DE"/>
          </a:p>
        </p:txBody>
      </p:sp>
      <p:sp>
        <p:nvSpPr>
          <p:cNvPr id="13" name="Text 10"/>
          <p:cNvSpPr txBox="1"/>
          <p:nvPr/>
        </p:nvSpPr>
        <p:spPr>
          <a:xfrm>
            <a:off x="4663440" y="1828800"/>
            <a:ext cx="1481328" cy="402336"/>
          </a:xfrm>
          <a:prstGeom prst="rect">
            <a:avLst/>
          </a:prstGeom>
          <a:noFill/>
          <a:effectLst/>
          <a:ln>
            <a:noFill/>
          </a:ln>
        </p:spPr>
        <p:txBody>
          <a:bodyPr wrap="square" lIns="0" tIns="0" rIns="0" bIns="0"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+119 %</a:t>
            </a:r>
            <a:endParaRPr lang="en-US" sz="2400" dirty="0"/>
          </a:p>
        </p:txBody>
      </p:sp>
      <p:sp>
        <p:nvSpPr>
          <p:cNvPr id="14" name="Text 11"/>
          <p:cNvSpPr txBox="1"/>
          <p:nvPr/>
        </p:nvSpPr>
        <p:spPr>
          <a:xfrm>
            <a:off x="4663440" y="2221992"/>
            <a:ext cx="3035808" cy="420624"/>
          </a:xfrm>
          <a:prstGeom prst="rect">
            <a:avLst/>
          </a:prstGeom>
          <a:noFill/>
          <a:effectLst/>
          <a:ln>
            <a:noFill/>
          </a:ln>
        </p:spPr>
        <p:txBody>
          <a:bodyPr wrap="square" lIns="0" tIns="0" rIns="0" bIns="0" rtlCol="0" anchor="t"/>
          <a:lstStyle/>
          <a:p>
            <a:pPr marL="0" indent="0">
              <a:buNone/>
            </a:pPr>
            <a:r>
              <a:rPr lang="en-US" sz="1050" dirty="0">
                <a:solidFill>
                  <a:srgbClr val="9FB3B8"/>
                </a:solidFill>
                <a:latin typeface="Calibri" pitchFamily="34" charset="0"/>
                <a:ea typeface="Calibri" pitchFamily="34" charset="-122"/>
                <a:cs typeface="Calibri" pitchFamily="34" charset="-120"/>
              </a:rPr>
              <a:t>Zubau im Großspeicher-Segment im 1. Quartal 2026 gegenüber dem Vorjahresquartal</a:t>
            </a:r>
            <a:endParaRPr lang="en-US" sz="1050" dirty="0"/>
          </a:p>
        </p:txBody>
      </p:sp>
      <p:sp>
        <p:nvSpPr>
          <p:cNvPr id="15" name="Shape 12"/>
          <p:cNvSpPr/>
          <p:nvPr/>
        </p:nvSpPr>
        <p:spPr>
          <a:xfrm>
            <a:off x="8129016" y="1719072"/>
            <a:ext cx="3557016" cy="1024128"/>
          </a:xfrm>
          <a:prstGeom prst="roundRect">
            <a:avLst>
              <a:gd name="adj" fmla="val 5357"/>
            </a:avLst>
          </a:prstGeom>
          <a:solidFill>
            <a:srgbClr val="22353E"/>
          </a:solidFill>
          <a:ln w="9525">
            <a:solidFill>
              <a:srgbClr val="2C4149"/>
            </a:solidFill>
            <a:prstDash val="solid"/>
          </a:ln>
          <a:effectLst/>
        </p:spPr>
        <p:txBody>
          <a:bodyPr/>
          <a:lstStyle/>
          <a:p>
            <a:endParaRPr lang="de-DE"/>
          </a:p>
        </p:txBody>
      </p:sp>
      <p:sp>
        <p:nvSpPr>
          <p:cNvPr id="16" name="Shape 13"/>
          <p:cNvSpPr/>
          <p:nvPr/>
        </p:nvSpPr>
        <p:spPr>
          <a:xfrm>
            <a:off x="8275320" y="1856232"/>
            <a:ext cx="82296" cy="749808"/>
          </a:xfrm>
          <a:prstGeom prst="roundRect">
            <a:avLst>
              <a:gd name="adj" fmla="val 555556"/>
            </a:avLst>
          </a:prstGeom>
          <a:solidFill>
            <a:srgbClr val="2E7D5B"/>
          </a:solidFill>
          <a:ln>
            <a:solidFill/>
          </a:ln>
          <a:effectLst/>
        </p:spPr>
        <p:txBody>
          <a:bodyPr/>
          <a:lstStyle/>
          <a:p>
            <a:endParaRPr lang="de-DE"/>
          </a:p>
        </p:txBody>
      </p:sp>
      <p:sp>
        <p:nvSpPr>
          <p:cNvPr id="17" name="Text 14"/>
          <p:cNvSpPr txBox="1"/>
          <p:nvPr/>
        </p:nvSpPr>
        <p:spPr>
          <a:xfrm>
            <a:off x="8476488" y="1828800"/>
            <a:ext cx="1481328" cy="402336"/>
          </a:xfrm>
          <a:prstGeom prst="rect">
            <a:avLst/>
          </a:prstGeom>
          <a:noFill/>
          <a:effectLst/>
          <a:ln>
            <a:noFill/>
          </a:ln>
        </p:spPr>
        <p:txBody>
          <a:bodyPr wrap="square" lIns="0" tIns="0" rIns="0" bIns="0"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230-280</a:t>
            </a:r>
            <a:endParaRPr lang="en-US" sz="2400" dirty="0"/>
          </a:p>
        </p:txBody>
      </p:sp>
      <p:sp>
        <p:nvSpPr>
          <p:cNvPr id="18" name="Text 15"/>
          <p:cNvSpPr txBox="1"/>
          <p:nvPr/>
        </p:nvSpPr>
        <p:spPr>
          <a:xfrm>
            <a:off x="8476488" y="2221992"/>
            <a:ext cx="3035808" cy="420624"/>
          </a:xfrm>
          <a:prstGeom prst="rect">
            <a:avLst/>
          </a:prstGeom>
          <a:noFill/>
          <a:effectLst/>
          <a:ln>
            <a:noFill/>
          </a:ln>
        </p:spPr>
        <p:txBody>
          <a:bodyPr wrap="square" lIns="0" tIns="0" rIns="0" bIns="0" rtlCol="0" anchor="t"/>
          <a:lstStyle/>
          <a:p>
            <a:pPr marL="0" indent="0">
              <a:buNone/>
            </a:pPr>
            <a:r>
              <a:rPr lang="en-US" sz="1050" dirty="0">
                <a:solidFill>
                  <a:srgbClr val="9FB3B8"/>
                </a:solidFill>
                <a:latin typeface="Calibri" pitchFamily="34" charset="0"/>
                <a:ea typeface="Calibri" pitchFamily="34" charset="-122"/>
                <a:cs typeface="Calibri" pitchFamily="34" charset="-120"/>
              </a:rPr>
              <a:t>EUR/kWh turnkey für einen Großspeicher 2026. 2020 waren es noch 350 bis 420 EUR/kWh.</a:t>
            </a:r>
            <a:endParaRPr lang="en-US" sz="1050" dirty="0"/>
          </a:p>
        </p:txBody>
      </p:sp>
      <p:sp>
        <p:nvSpPr>
          <p:cNvPr id="19" name="Shape 16"/>
          <p:cNvSpPr/>
          <p:nvPr/>
        </p:nvSpPr>
        <p:spPr>
          <a:xfrm>
            <a:off x="502920" y="2926080"/>
            <a:ext cx="5440680" cy="3182112"/>
          </a:xfrm>
          <a:prstGeom prst="roundRect">
            <a:avLst>
              <a:gd name="adj" fmla="val 1724"/>
            </a:avLst>
          </a:prstGeom>
          <a:solidFill>
            <a:srgbClr val="22353E"/>
          </a:solidFill>
          <a:ln w="9525">
            <a:solidFill>
              <a:srgbClr val="2C4149"/>
            </a:solidFill>
            <a:prstDash val="solid"/>
          </a:ln>
          <a:effectLst/>
        </p:spPr>
        <p:txBody>
          <a:bodyPr/>
          <a:lstStyle/>
          <a:p>
            <a:endParaRPr lang="de-DE"/>
          </a:p>
        </p:txBody>
      </p:sp>
      <p:sp>
        <p:nvSpPr>
          <p:cNvPr id="20" name="Text 17"/>
          <p:cNvSpPr txBox="1"/>
          <p:nvPr/>
        </p:nvSpPr>
        <p:spPr>
          <a:xfrm>
            <a:off x="704088" y="3035808"/>
            <a:ext cx="5029200" cy="274320"/>
          </a:xfrm>
          <a:prstGeom prst="rect">
            <a:avLst/>
          </a:prstGeom>
          <a:noFill/>
          <a:effectLst/>
          <a:ln>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Zubau stationärer Batteriespeicher in Deutschland</a:t>
            </a:r>
            <a:endParaRPr lang="en-US" sz="1300" dirty="0"/>
          </a:p>
        </p:txBody>
      </p:sp>
      <p:sp>
        <p:nvSpPr>
          <p:cNvPr id="21" name="Text 18"/>
          <p:cNvSpPr txBox="1"/>
          <p:nvPr/>
        </p:nvSpPr>
        <p:spPr>
          <a:xfrm>
            <a:off x="704088" y="3291840"/>
            <a:ext cx="5029200" cy="219456"/>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GWh pro Jahr, alle Segmente</a:t>
            </a:r>
            <a:endParaRPr lang="en-US" sz="1000" dirty="0"/>
          </a:p>
        </p:txBody>
      </p:sp>
      <p:graphicFrame>
        <p:nvGraphicFramePr>
          <p:cNvPr id="22" name="Chart 0"/>
          <p:cNvGraphicFramePr/>
          <p:nvPr/>
        </p:nvGraphicFramePr>
        <p:xfrm>
          <a:off x="630936" y="3547872"/>
          <a:ext cx="5184648" cy="2414016"/>
        </p:xfrm>
        <a:graphic>
          <a:graphicData uri="http://schemas.openxmlformats.org/drawingml/2006/chart">
            <c:chart xmlns:c="http://schemas.openxmlformats.org/drawingml/2006/chart" xmlns:r="http://schemas.openxmlformats.org/officeDocument/2006/relationships" r:id="rId4"/>
          </a:graphicData>
        </a:graphic>
      </p:graphicFrame>
      <p:sp>
        <p:nvSpPr>
          <p:cNvPr id="23" name="Shape 19"/>
          <p:cNvSpPr/>
          <p:nvPr/>
        </p:nvSpPr>
        <p:spPr>
          <a:xfrm>
            <a:off x="6245352" y="2926080"/>
            <a:ext cx="5440680" cy="3182112"/>
          </a:xfrm>
          <a:prstGeom prst="roundRect">
            <a:avLst>
              <a:gd name="adj" fmla="val 1724"/>
            </a:avLst>
          </a:prstGeom>
          <a:solidFill>
            <a:srgbClr val="22353E"/>
          </a:solidFill>
          <a:ln w="9525">
            <a:solidFill>
              <a:srgbClr val="2C4149"/>
            </a:solidFill>
            <a:prstDash val="solid"/>
          </a:ln>
          <a:effectLst/>
        </p:spPr>
        <p:txBody>
          <a:bodyPr/>
          <a:lstStyle/>
          <a:p>
            <a:endParaRPr lang="de-DE"/>
          </a:p>
        </p:txBody>
      </p:sp>
      <p:sp>
        <p:nvSpPr>
          <p:cNvPr id="24" name="Text 20"/>
          <p:cNvSpPr txBox="1"/>
          <p:nvPr/>
        </p:nvSpPr>
        <p:spPr>
          <a:xfrm>
            <a:off x="6446520" y="3035808"/>
            <a:ext cx="5029200" cy="274320"/>
          </a:xfrm>
          <a:prstGeom prst="rect">
            <a:avLst/>
          </a:prstGeom>
          <a:noFill/>
          <a:effectLst/>
          <a:ln>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Zehn Jahre Batteriepreise</a:t>
            </a:r>
            <a:endParaRPr lang="en-US" sz="1300" dirty="0"/>
          </a:p>
        </p:txBody>
      </p:sp>
      <p:sp>
        <p:nvSpPr>
          <p:cNvPr id="25" name="Text 21"/>
          <p:cNvSpPr txBox="1"/>
          <p:nvPr/>
        </p:nvSpPr>
        <p:spPr>
          <a:xfrm>
            <a:off x="6446520" y="3291840"/>
            <a:ext cx="5029200" cy="219456"/>
          </a:xfrm>
          <a:prstGeom prst="rect">
            <a:avLst/>
          </a:prstGeom>
          <a:noFill/>
          <a:effectLst/>
          <a:ln>
            <a:noFill/>
          </a:ln>
        </p:spPr>
        <p:txBody>
          <a:bodyPr wrap="square" lIns="0" tIns="0" rIns="0" bIns="0" rtlCol="0" anchor="ctr"/>
          <a:lstStyle/>
          <a:p>
            <a:pPr marL="0" indent="0">
              <a:buNone/>
            </a:pPr>
            <a:r>
              <a:rPr lang="en-US" sz="1000" dirty="0">
                <a:solidFill>
                  <a:srgbClr val="9FB3B8"/>
                </a:solidFill>
                <a:latin typeface="Calibri" pitchFamily="34" charset="0"/>
                <a:ea typeface="Calibri" pitchFamily="34" charset="-122"/>
                <a:cs typeface="Calibri" pitchFamily="34" charset="-120"/>
              </a:rPr>
              <a:t>BNEF-Packpreis, alle Anwendungen, umgerechnet zu 1,15 USD/EUR</a:t>
            </a:r>
            <a:endParaRPr lang="en-US" sz="1000" dirty="0"/>
          </a:p>
        </p:txBody>
      </p:sp>
      <p:graphicFrame>
        <p:nvGraphicFramePr>
          <p:cNvPr id="26" name="Chart 1"/>
          <p:cNvGraphicFramePr/>
          <p:nvPr/>
        </p:nvGraphicFramePr>
        <p:xfrm>
          <a:off x="6373368" y="3529584"/>
          <a:ext cx="5184648" cy="2048256"/>
        </p:xfrm>
        <a:graphic>
          <a:graphicData uri="http://schemas.openxmlformats.org/drawingml/2006/chart">
            <c:chart xmlns:c="http://schemas.openxmlformats.org/drawingml/2006/chart" xmlns:r="http://schemas.openxmlformats.org/officeDocument/2006/relationships" r:id="rId5"/>
          </a:graphicData>
        </a:graphic>
      </p:graphicFrame>
      <p:sp>
        <p:nvSpPr>
          <p:cNvPr id="27" name="Text 22"/>
          <p:cNvSpPr txBox="1"/>
          <p:nvPr/>
        </p:nvSpPr>
        <p:spPr>
          <a:xfrm>
            <a:off x="6446520" y="5596128"/>
            <a:ext cx="5029200" cy="457200"/>
          </a:xfrm>
          <a:prstGeom prst="rect">
            <a:avLst/>
          </a:prstGeom>
          <a:noFill/>
          <a:effectLst/>
          <a:ln>
            <a:noFill/>
          </a:ln>
        </p:spPr>
        <p:txBody>
          <a:bodyPr wrap="square" lIns="0" tIns="0" rIns="0" bIns="0" rtlCol="0" anchor="t"/>
          <a:lstStyle/>
          <a:p>
            <a:pPr marL="0" indent="0">
              <a:buNone/>
            </a:pPr>
            <a:r>
              <a:rPr lang="en-US" sz="1000" b="1" dirty="0">
                <a:solidFill>
                  <a:srgbClr val="B5462F"/>
                </a:solidFill>
                <a:latin typeface="Calibri" pitchFamily="34" charset="0"/>
                <a:ea typeface="Calibri" pitchFamily="34" charset="-122"/>
                <a:cs typeface="Calibri" pitchFamily="34" charset="-120"/>
              </a:rPr>
              <a:t>Achtung: </a:t>
            </a:r>
            <a:r>
              <a:rPr lang="en-US" sz="1000" dirty="0">
                <a:solidFill>
                  <a:srgbClr val="9FB3B8"/>
                </a:solidFill>
                <a:latin typeface="Calibri" pitchFamily="34" charset="0"/>
                <a:ea typeface="Calibri" pitchFamily="34" charset="-122"/>
                <a:cs typeface="Calibri" pitchFamily="34" charset="-120"/>
              </a:rPr>
              <a:t>Das ist der Zellpack, nicht die fertige Anlage. Turnkey kostet ein Großspeicher 2026 rund 230 bis 280 EUR/kWh. Der Preisverfall flacht ab - Kathodenmaterial wurde Anfang 2026 wieder teurer.</a:t>
            </a:r>
            <a:endParaRPr lang="en-US" sz="1000" dirty="0"/>
          </a:p>
        </p:txBody>
      </p:sp>
      <p:sp>
        <p:nvSpPr>
          <p:cNvPr id="28" name="Text 23"/>
          <p:cNvSpPr txBox="1"/>
          <p:nvPr/>
        </p:nvSpPr>
        <p:spPr>
          <a:xfrm>
            <a:off x="502920" y="6254496"/>
            <a:ext cx="11183112" cy="365760"/>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Quellen: ISEA/RWTH Aachen Battery Charts und BSW-Solar (Zubau, Bestand Q1/2026) · BloombergNEF Battery Price Survey (Packpreise, Jahreswerte nominal) · Systempreise Großspeicher: Branchenauswertungen Q1 und Q2/2026</a:t>
            </a:r>
            <a:endParaRPr lang="en-US" sz="850" dirty="0"/>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6242B"/>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02920" y="237744"/>
            <a:ext cx="402336" cy="402336"/>
          </a:xfrm>
          <a:prstGeom prst="rect">
            <a:avLst/>
          </a:prstGeom>
          <a:ln>
            <a:solidFill/>
          </a:ln>
          <a:effectLst/>
        </p:spPr>
      </p:pic>
      <p:sp>
        <p:nvSpPr>
          <p:cNvPr id="3" name="TextBox 2"/>
          <p:cNvSpPr txBox="1"/>
          <p:nvPr/>
        </p:nvSpPr>
        <p:spPr>
          <a:xfrm>
            <a:off x="1005840" y="274320"/>
            <a:ext cx="2194560" cy="365760"/>
          </a:xfrm>
          <a:prstGeom prst="rect">
            <a:avLst/>
          </a:prstGeom>
          <a:noFill/>
          <a:effectLst/>
          <a:ln>
            <a:noFill/>
          </a:ln>
        </p:spPr>
        <p:txBody>
          <a:bodyPr wrap="square" lIns="0" rIns="0" tIns="0" bIns="0">
            <a:spAutoFit/>
          </a:bodyPr>
          <a:lstStyle/>
          <a:p>
            <a:pPr algn="l"/>
            <a:r>
              <a:rPr sz="1700" b="1">
                <a:solidFill>
                  <a:srgbClr val="9FB3B8"/>
                </a:solidFill>
                <a:latin typeface="Calibri"/>
              </a:rPr>
              <a:t>ener:vault</a:t>
            </a:r>
          </a:p>
        </p:txBody>
      </p:sp>
      <p:sp>
        <p:nvSpPr>
          <p:cNvPr id="4" name="TextBox 3"/>
          <p:cNvSpPr txBox="1"/>
          <p:nvPr/>
        </p:nvSpPr>
        <p:spPr>
          <a:xfrm>
            <a:off x="10607040" y="274320"/>
            <a:ext cx="1097280" cy="274320"/>
          </a:xfrm>
          <a:prstGeom prst="rect">
            <a:avLst/>
          </a:prstGeom>
          <a:noFill/>
          <a:effectLst/>
          <a:ln>
            <a:noFill/>
          </a:ln>
        </p:spPr>
        <p:txBody>
          <a:bodyPr wrap="square" lIns="0" rIns="0" tIns="0" bIns="0">
            <a:spAutoFit/>
          </a:bodyPr>
          <a:lstStyle/>
          <a:p>
            <a:pPr algn="r"/>
            <a:r>
              <a:rPr sz="1100" b="0">
                <a:solidFill>
                  <a:srgbClr val="9FB3B8"/>
                </a:solidFill>
                <a:latin typeface="Calibri"/>
              </a:rPr>
              <a:t>3 / 9</a:t>
            </a:r>
          </a:p>
        </p:txBody>
      </p:sp>
      <p:sp>
        <p:nvSpPr>
          <p:cNvPr id="5" name="TextBox 4"/>
          <p:cNvSpPr txBox="1"/>
          <p:nvPr/>
        </p:nvSpPr>
        <p:spPr>
          <a:xfrm>
            <a:off x="548640" y="731520"/>
            <a:ext cx="11155680" cy="548640"/>
          </a:xfrm>
          <a:prstGeom prst="rect">
            <a:avLst/>
          </a:prstGeom>
          <a:noFill/>
          <a:effectLst/>
          <a:ln>
            <a:noFill/>
          </a:ln>
        </p:spPr>
        <p:txBody>
          <a:bodyPr wrap="square" lIns="0" rIns="0" tIns="0" bIns="0">
            <a:spAutoFit/>
          </a:bodyPr>
          <a:lstStyle/>
          <a:p>
            <a:pPr algn="l"/>
            <a:r>
              <a:rPr sz="3300" b="1">
                <a:solidFill>
                  <a:srgbClr val="FFFFFF"/>
                </a:solidFill>
                <a:latin typeface="Calibri"/>
              </a:rPr>
              <a:t>Gebaut ist wenig, geplant ist viel</a:t>
            </a:r>
          </a:p>
        </p:txBody>
      </p:sp>
      <p:sp>
        <p:nvSpPr>
          <p:cNvPr id="6" name="TextBox 5"/>
          <p:cNvSpPr txBox="1"/>
          <p:nvPr/>
        </p:nvSpPr>
        <p:spPr>
          <a:xfrm>
            <a:off x="548640" y="1280160"/>
            <a:ext cx="11155680" cy="365760"/>
          </a:xfrm>
          <a:prstGeom prst="rect">
            <a:avLst/>
          </a:prstGeom>
          <a:noFill/>
          <a:effectLst/>
          <a:ln>
            <a:noFill/>
          </a:ln>
        </p:spPr>
        <p:txBody>
          <a:bodyPr wrap="square" lIns="0" rIns="0" tIns="0" bIns="0">
            <a:spAutoFit/>
          </a:bodyPr>
          <a:lstStyle/>
          <a:p>
            <a:pPr algn="l"/>
            <a:r>
              <a:rPr sz="1400" b="0">
                <a:solidFill>
                  <a:srgbClr val="9FB3B8"/>
                </a:solidFill>
                <a:latin typeface="Calibri"/>
              </a:rPr>
              <a:t>Großspeicher ab 1 MW in Deutschland: was läuft, was angemeldet ist - und wie leer die Bodenseeregion noch ist.</a:t>
            </a:r>
          </a:p>
        </p:txBody>
      </p:sp>
      <p:sp>
        <p:nvSpPr>
          <p:cNvPr id="7" name="Rounded Rectangle 6"/>
          <p:cNvSpPr/>
          <p:nvPr/>
        </p:nvSpPr>
        <p:spPr>
          <a:xfrm>
            <a:off x="548640" y="1737360"/>
            <a:ext cx="3931920" cy="4160520"/>
          </a:xfrm>
          <a:prstGeom prst="roundRect">
            <a:avLst>
              <a:gd name="adj" fmla="val 2000"/>
            </a:avLst>
          </a:prstGeom>
          <a:solidFill>
            <a:srgbClr val="22353E"/>
          </a:solidFill>
          <a:ln w="9525">
            <a:solidFill>
              <a:srgbClr val="2C4149"/>
            </a:solidFill>
          </a:ln>
          <a:effectLst/>
        </p:spPr>
        <p:txBody>
          <a:bodyPr rtlCol="0" anchor="ctr"/>
          <a:lstStyle/>
          <a:p/>
        </p:txBody>
      </p:sp>
      <p:pic>
        <p:nvPicPr>
          <p:cNvPr id="8" name="Picture 7" descr="zubau-karte.png"/>
          <p:cNvPicPr>
            <a:picLocks noChangeAspect="1"/>
          </p:cNvPicPr>
          <p:nvPr/>
        </p:nvPicPr>
        <p:blipFill>
          <a:blip r:embed="rId4"/>
          <a:stretch>
            <a:fillRect/>
          </a:stretch>
        </p:blipFill>
        <p:spPr>
          <a:xfrm>
            <a:off x="1188720" y="2148840"/>
            <a:ext cx="2651760" cy="3154680"/>
          </a:xfrm>
          <a:prstGeom prst="rect">
            <a:avLst/>
          </a:prstGeom>
          <a:ln>
            <a:solidFill/>
          </a:ln>
          <a:effectLst/>
        </p:spPr>
      </p:pic>
      <p:sp>
        <p:nvSpPr>
          <p:cNvPr id="9" name="TextBox 8"/>
          <p:cNvSpPr txBox="1"/>
          <p:nvPr/>
        </p:nvSpPr>
        <p:spPr>
          <a:xfrm>
            <a:off x="777240" y="1828800"/>
            <a:ext cx="3566160" cy="274320"/>
          </a:xfrm>
          <a:prstGeom prst="rect">
            <a:avLst/>
          </a:prstGeom>
          <a:noFill/>
          <a:effectLst/>
          <a:ln>
            <a:noFill/>
          </a:ln>
        </p:spPr>
        <p:txBody>
          <a:bodyPr wrap="square" lIns="0" rIns="0" tIns="0" bIns="0">
            <a:spAutoFit/>
          </a:bodyPr>
          <a:lstStyle/>
          <a:p>
            <a:pPr algn="l"/>
            <a:r>
              <a:rPr sz="1200" b="1">
                <a:solidFill>
                  <a:srgbClr val="FFFFFF"/>
                </a:solidFill>
                <a:latin typeface="Calibri"/>
              </a:rPr>
              <a:t>Wo die Speicher stehen</a:t>
            </a:r>
          </a:p>
        </p:txBody>
      </p:sp>
      <p:sp>
        <p:nvSpPr>
          <p:cNvPr id="10" name="TextBox 9"/>
          <p:cNvSpPr txBox="1"/>
          <p:nvPr/>
        </p:nvSpPr>
        <p:spPr>
          <a:xfrm>
            <a:off x="777240" y="5440680"/>
            <a:ext cx="3474720" cy="411480"/>
          </a:xfrm>
          <a:prstGeom prst="rect">
            <a:avLst/>
          </a:prstGeom>
          <a:noFill/>
          <a:effectLst/>
          <a:ln>
            <a:noFill/>
          </a:ln>
        </p:spPr>
        <p:txBody>
          <a:bodyPr wrap="square" lIns="0" rIns="0" tIns="0" bIns="0">
            <a:spAutoFit/>
          </a:bodyPr>
          <a:lstStyle/>
          <a:p>
            <a:pPr algn="l"/>
            <a:r>
              <a:rPr sz="850" b="0">
                <a:solidFill>
                  <a:srgbClr val="9FB3B8"/>
                </a:solidFill>
                <a:latin typeface="Calibri"/>
              </a:rPr>
              <a:t>Zubau nach Standort und Größe. Quelle: Battery Charts, ISEA und PGS der RWTH Aachen, Daten aus dem Marktstammdatenregister.</a:t>
            </a:r>
          </a:p>
        </p:txBody>
      </p:sp>
      <p:sp>
        <p:nvSpPr>
          <p:cNvPr id="11" name="Rounded Rectangle 10"/>
          <p:cNvSpPr/>
          <p:nvPr/>
        </p:nvSpPr>
        <p:spPr>
          <a:xfrm>
            <a:off x="4663440" y="1737360"/>
            <a:ext cx="2212848" cy="960120"/>
          </a:xfrm>
          <a:prstGeom prst="roundRect">
            <a:avLst>
              <a:gd name="adj" fmla="val 2000"/>
            </a:avLst>
          </a:prstGeom>
          <a:solidFill>
            <a:srgbClr val="22353E"/>
          </a:solidFill>
          <a:ln w="9525">
            <a:solidFill>
              <a:srgbClr val="2C4149"/>
            </a:solidFill>
          </a:ln>
          <a:effectLst/>
        </p:spPr>
        <p:txBody>
          <a:bodyPr rtlCol="0" anchor="ctr"/>
          <a:lstStyle/>
          <a:p/>
        </p:txBody>
      </p:sp>
      <p:sp>
        <p:nvSpPr>
          <p:cNvPr id="12" name="Rounded Rectangle 11"/>
          <p:cNvSpPr/>
          <p:nvPr/>
        </p:nvSpPr>
        <p:spPr>
          <a:xfrm>
            <a:off x="4663440" y="1737360"/>
            <a:ext cx="54864" cy="960120"/>
          </a:xfrm>
          <a:prstGeom prst="roundRect">
            <a:avLst>
              <a:gd name="adj" fmla="val 2000"/>
            </a:avLst>
          </a:prstGeom>
          <a:solidFill>
            <a:srgbClr val="4E9BC4"/>
          </a:solidFill>
          <a:ln>
            <a:solidFill/>
          </a:ln>
          <a:effectLst/>
        </p:spPr>
        <p:txBody>
          <a:bodyPr rtlCol="0" anchor="ctr"/>
          <a:lstStyle/>
          <a:p/>
        </p:txBody>
      </p:sp>
      <p:sp>
        <p:nvSpPr>
          <p:cNvPr id="13" name="TextBox 12"/>
          <p:cNvSpPr txBox="1"/>
          <p:nvPr/>
        </p:nvSpPr>
        <p:spPr>
          <a:xfrm>
            <a:off x="4892040" y="1874519"/>
            <a:ext cx="1828800" cy="320040"/>
          </a:xfrm>
          <a:prstGeom prst="rect">
            <a:avLst/>
          </a:prstGeom>
          <a:noFill/>
          <a:effectLst/>
          <a:ln>
            <a:noFill/>
          </a:ln>
        </p:spPr>
        <p:txBody>
          <a:bodyPr wrap="square" lIns="0" rIns="0" tIns="0" bIns="0">
            <a:spAutoFit/>
          </a:bodyPr>
          <a:lstStyle/>
          <a:p>
            <a:pPr algn="l"/>
            <a:r>
              <a:rPr sz="1800" b="1">
                <a:solidFill>
                  <a:srgbClr val="FFFFFF"/>
                </a:solidFill>
                <a:latin typeface="Calibri"/>
              </a:rPr>
              <a:t>3.730 MW</a:t>
            </a:r>
          </a:p>
        </p:txBody>
      </p:sp>
      <p:sp>
        <p:nvSpPr>
          <p:cNvPr id="14" name="TextBox 13"/>
          <p:cNvSpPr txBox="1"/>
          <p:nvPr/>
        </p:nvSpPr>
        <p:spPr>
          <a:xfrm>
            <a:off x="4892040" y="2212848"/>
            <a:ext cx="1874519" cy="411480"/>
          </a:xfrm>
          <a:prstGeom prst="rect">
            <a:avLst/>
          </a:prstGeom>
          <a:noFill/>
          <a:effectLst/>
          <a:ln>
            <a:noFill/>
          </a:ln>
        </p:spPr>
        <p:txBody>
          <a:bodyPr wrap="square" lIns="0" rIns="0" tIns="0" bIns="0">
            <a:spAutoFit/>
          </a:bodyPr>
          <a:lstStyle/>
          <a:p>
            <a:pPr algn="l"/>
            <a:r>
              <a:rPr sz="950" b="0">
                <a:solidFill>
                  <a:srgbClr val="9FB3B8"/>
                </a:solidFill>
                <a:latin typeface="Calibri"/>
              </a:rPr>
              <a:t>in Betrieb, 463 Anlagen</a:t>
            </a:r>
          </a:p>
        </p:txBody>
      </p:sp>
      <p:sp>
        <p:nvSpPr>
          <p:cNvPr id="15" name="Rounded Rectangle 14"/>
          <p:cNvSpPr/>
          <p:nvPr/>
        </p:nvSpPr>
        <p:spPr>
          <a:xfrm>
            <a:off x="7059168" y="1737360"/>
            <a:ext cx="2212848" cy="960120"/>
          </a:xfrm>
          <a:prstGeom prst="roundRect">
            <a:avLst>
              <a:gd name="adj" fmla="val 2000"/>
            </a:avLst>
          </a:prstGeom>
          <a:solidFill>
            <a:srgbClr val="22353E"/>
          </a:solidFill>
          <a:ln w="9525">
            <a:solidFill>
              <a:srgbClr val="2C4149"/>
            </a:solidFill>
          </a:ln>
          <a:effectLst/>
        </p:spPr>
        <p:txBody>
          <a:bodyPr rtlCol="0" anchor="ctr"/>
          <a:lstStyle/>
          <a:p/>
        </p:txBody>
      </p:sp>
      <p:sp>
        <p:nvSpPr>
          <p:cNvPr id="16" name="Rounded Rectangle 15"/>
          <p:cNvSpPr/>
          <p:nvPr/>
        </p:nvSpPr>
        <p:spPr>
          <a:xfrm>
            <a:off x="7059168" y="1737360"/>
            <a:ext cx="54864" cy="960120"/>
          </a:xfrm>
          <a:prstGeom prst="roundRect">
            <a:avLst>
              <a:gd name="adj" fmla="val 2000"/>
            </a:avLst>
          </a:prstGeom>
          <a:solidFill>
            <a:srgbClr val="E0A33B"/>
          </a:solidFill>
          <a:ln>
            <a:solidFill/>
          </a:ln>
          <a:effectLst/>
        </p:spPr>
        <p:txBody>
          <a:bodyPr rtlCol="0" anchor="ctr"/>
          <a:lstStyle/>
          <a:p/>
        </p:txBody>
      </p:sp>
      <p:sp>
        <p:nvSpPr>
          <p:cNvPr id="17" name="TextBox 16"/>
          <p:cNvSpPr txBox="1"/>
          <p:nvPr/>
        </p:nvSpPr>
        <p:spPr>
          <a:xfrm>
            <a:off x="7287768" y="1874519"/>
            <a:ext cx="1828800" cy="320040"/>
          </a:xfrm>
          <a:prstGeom prst="rect">
            <a:avLst/>
          </a:prstGeom>
          <a:noFill/>
          <a:effectLst/>
          <a:ln>
            <a:noFill/>
          </a:ln>
        </p:spPr>
        <p:txBody>
          <a:bodyPr wrap="square" lIns="0" rIns="0" tIns="0" bIns="0">
            <a:spAutoFit/>
          </a:bodyPr>
          <a:lstStyle/>
          <a:p>
            <a:pPr algn="l"/>
            <a:r>
              <a:rPr sz="1800" b="1">
                <a:solidFill>
                  <a:srgbClr val="FFFFFF"/>
                </a:solidFill>
                <a:latin typeface="Calibri"/>
              </a:rPr>
              <a:t>11.259 MW</a:t>
            </a:r>
          </a:p>
        </p:txBody>
      </p:sp>
      <p:sp>
        <p:nvSpPr>
          <p:cNvPr id="18" name="TextBox 17"/>
          <p:cNvSpPr txBox="1"/>
          <p:nvPr/>
        </p:nvSpPr>
        <p:spPr>
          <a:xfrm>
            <a:off x="7287768" y="2212848"/>
            <a:ext cx="1874519" cy="411480"/>
          </a:xfrm>
          <a:prstGeom prst="rect">
            <a:avLst/>
          </a:prstGeom>
          <a:noFill/>
          <a:effectLst/>
          <a:ln>
            <a:noFill/>
          </a:ln>
        </p:spPr>
        <p:txBody>
          <a:bodyPr wrap="square" lIns="0" rIns="0" tIns="0" bIns="0">
            <a:spAutoFit/>
          </a:bodyPr>
          <a:lstStyle/>
          <a:p>
            <a:pPr algn="l"/>
            <a:r>
              <a:rPr sz="950" b="0">
                <a:solidFill>
                  <a:srgbClr val="9FB3B8"/>
                </a:solidFill>
                <a:latin typeface="Calibri"/>
              </a:rPr>
              <a:t>registriert, noch nicht am Netz: 596 Projekte</a:t>
            </a:r>
          </a:p>
        </p:txBody>
      </p:sp>
      <p:sp>
        <p:nvSpPr>
          <p:cNvPr id="19" name="Rounded Rectangle 18"/>
          <p:cNvSpPr/>
          <p:nvPr/>
        </p:nvSpPr>
        <p:spPr>
          <a:xfrm>
            <a:off x="9454896" y="1737360"/>
            <a:ext cx="2212848" cy="960120"/>
          </a:xfrm>
          <a:prstGeom prst="roundRect">
            <a:avLst>
              <a:gd name="adj" fmla="val 2000"/>
            </a:avLst>
          </a:prstGeom>
          <a:solidFill>
            <a:srgbClr val="22353E"/>
          </a:solidFill>
          <a:ln w="9525">
            <a:solidFill>
              <a:srgbClr val="2C4149"/>
            </a:solidFill>
          </a:ln>
          <a:effectLst/>
        </p:spPr>
        <p:txBody>
          <a:bodyPr rtlCol="0" anchor="ctr"/>
          <a:lstStyle/>
          <a:p/>
        </p:txBody>
      </p:sp>
      <p:sp>
        <p:nvSpPr>
          <p:cNvPr id="20" name="Rounded Rectangle 19"/>
          <p:cNvSpPr/>
          <p:nvPr/>
        </p:nvSpPr>
        <p:spPr>
          <a:xfrm>
            <a:off x="9454896" y="1737360"/>
            <a:ext cx="54864" cy="960120"/>
          </a:xfrm>
          <a:prstGeom prst="roundRect">
            <a:avLst>
              <a:gd name="adj" fmla="val 2000"/>
            </a:avLst>
          </a:prstGeom>
          <a:solidFill>
            <a:srgbClr val="3FA277"/>
          </a:solidFill>
          <a:ln>
            <a:solidFill/>
          </a:ln>
          <a:effectLst/>
        </p:spPr>
        <p:txBody>
          <a:bodyPr rtlCol="0" anchor="ctr"/>
          <a:lstStyle/>
          <a:p/>
        </p:txBody>
      </p:sp>
      <p:sp>
        <p:nvSpPr>
          <p:cNvPr id="21" name="TextBox 20"/>
          <p:cNvSpPr txBox="1"/>
          <p:nvPr/>
        </p:nvSpPr>
        <p:spPr>
          <a:xfrm>
            <a:off x="9683496" y="1874519"/>
            <a:ext cx="1828800" cy="320040"/>
          </a:xfrm>
          <a:prstGeom prst="rect">
            <a:avLst/>
          </a:prstGeom>
          <a:noFill/>
          <a:effectLst/>
          <a:ln>
            <a:noFill/>
          </a:ln>
        </p:spPr>
        <p:txBody>
          <a:bodyPr wrap="square" lIns="0" rIns="0" tIns="0" bIns="0">
            <a:spAutoFit/>
          </a:bodyPr>
          <a:lstStyle/>
          <a:p>
            <a:pPr algn="l"/>
            <a:r>
              <a:rPr sz="1800" b="1">
                <a:solidFill>
                  <a:srgbClr val="FFFFFF"/>
                </a:solidFill>
                <a:latin typeface="Calibri"/>
              </a:rPr>
              <a:t>1 : 3</a:t>
            </a:r>
          </a:p>
        </p:txBody>
      </p:sp>
      <p:sp>
        <p:nvSpPr>
          <p:cNvPr id="22" name="TextBox 21"/>
          <p:cNvSpPr txBox="1"/>
          <p:nvPr/>
        </p:nvSpPr>
        <p:spPr>
          <a:xfrm>
            <a:off x="9683496" y="2212848"/>
            <a:ext cx="1874519" cy="411480"/>
          </a:xfrm>
          <a:prstGeom prst="rect">
            <a:avLst/>
          </a:prstGeom>
          <a:noFill/>
          <a:effectLst/>
          <a:ln>
            <a:noFill/>
          </a:ln>
        </p:spPr>
        <p:txBody>
          <a:bodyPr wrap="square" lIns="0" rIns="0" tIns="0" bIns="0">
            <a:spAutoFit/>
          </a:bodyPr>
          <a:lstStyle/>
          <a:p>
            <a:pPr algn="l"/>
            <a:r>
              <a:rPr sz="950" b="0">
                <a:solidFill>
                  <a:srgbClr val="9FB3B8"/>
                </a:solidFill>
                <a:latin typeface="Calibri"/>
              </a:rPr>
              <a:t>gebaut zu angemeldet</a:t>
            </a:r>
          </a:p>
        </p:txBody>
      </p:sp>
      <p:sp>
        <p:nvSpPr>
          <p:cNvPr id="23" name="Rounded Rectangle 22"/>
          <p:cNvSpPr/>
          <p:nvPr/>
        </p:nvSpPr>
        <p:spPr>
          <a:xfrm>
            <a:off x="4663440" y="2834640"/>
            <a:ext cx="3657600" cy="3063240"/>
          </a:xfrm>
          <a:prstGeom prst="roundRect">
            <a:avLst>
              <a:gd name="adj" fmla="val 2000"/>
            </a:avLst>
          </a:prstGeom>
          <a:solidFill>
            <a:srgbClr val="22353E"/>
          </a:solidFill>
          <a:ln w="9525">
            <a:solidFill>
              <a:srgbClr val="2C4149"/>
            </a:solidFill>
          </a:ln>
          <a:effectLst/>
        </p:spPr>
        <p:txBody>
          <a:bodyPr rtlCol="0" anchor="ctr"/>
          <a:lstStyle/>
          <a:p/>
        </p:txBody>
      </p:sp>
      <p:sp>
        <p:nvSpPr>
          <p:cNvPr id="24" name="TextBox 23"/>
          <p:cNvSpPr txBox="1"/>
          <p:nvPr/>
        </p:nvSpPr>
        <p:spPr>
          <a:xfrm>
            <a:off x="4892040" y="2971800"/>
            <a:ext cx="3291840" cy="274320"/>
          </a:xfrm>
          <a:prstGeom prst="rect">
            <a:avLst/>
          </a:prstGeom>
          <a:noFill/>
          <a:effectLst/>
          <a:ln>
            <a:noFill/>
          </a:ln>
        </p:spPr>
        <p:txBody>
          <a:bodyPr wrap="square" lIns="0" rIns="0" tIns="0" bIns="0">
            <a:spAutoFit/>
          </a:bodyPr>
          <a:lstStyle/>
          <a:p>
            <a:pPr algn="l"/>
            <a:r>
              <a:rPr sz="1200" b="1">
                <a:solidFill>
                  <a:srgbClr val="FFFFFF"/>
                </a:solidFill>
                <a:latin typeface="Calibri"/>
              </a:rPr>
              <a:t>Leistung in MW</a:t>
            </a:r>
          </a:p>
        </p:txBody>
      </p:sp>
      <p:graphicFrame>
        <p:nvGraphicFramePr>
          <p:cNvPr id="25" name="Chart 24"/>
          <p:cNvGraphicFramePr>
            <a:graphicFrameLocks noGrp="1"/>
          </p:cNvGraphicFramePr>
          <p:nvPr/>
        </p:nvGraphicFramePr>
        <p:xfrm>
          <a:off x="4800600" y="3291840"/>
          <a:ext cx="3383280" cy="2468880"/>
        </p:xfrm>
        <a:graphic>
          <a:graphicData uri="http://schemas.openxmlformats.org/drawingml/2006/chart">
            <c:chart xmlns:c="http://schemas.openxmlformats.org/drawingml/2006/chart" r:id="rId5"/>
          </a:graphicData>
        </a:graphic>
      </p:graphicFrame>
      <p:sp>
        <p:nvSpPr>
          <p:cNvPr id="26" name="Rounded Rectangle 25"/>
          <p:cNvSpPr/>
          <p:nvPr/>
        </p:nvSpPr>
        <p:spPr>
          <a:xfrm>
            <a:off x="8503920" y="2834640"/>
            <a:ext cx="3200400" cy="3063240"/>
          </a:xfrm>
          <a:prstGeom prst="roundRect">
            <a:avLst>
              <a:gd name="adj" fmla="val 2000"/>
            </a:avLst>
          </a:prstGeom>
          <a:solidFill>
            <a:srgbClr val="22353E"/>
          </a:solidFill>
          <a:ln w="9525">
            <a:solidFill>
              <a:srgbClr val="2C4149"/>
            </a:solidFill>
          </a:ln>
          <a:effectLst/>
        </p:spPr>
        <p:txBody>
          <a:bodyPr rtlCol="0" anchor="ctr"/>
          <a:lstStyle/>
          <a:p/>
        </p:txBody>
      </p:sp>
      <p:sp>
        <p:nvSpPr>
          <p:cNvPr id="27" name="TextBox 26"/>
          <p:cNvSpPr txBox="1"/>
          <p:nvPr/>
        </p:nvSpPr>
        <p:spPr>
          <a:xfrm>
            <a:off x="8732520" y="2971800"/>
            <a:ext cx="2743200" cy="274320"/>
          </a:xfrm>
          <a:prstGeom prst="rect">
            <a:avLst/>
          </a:prstGeom>
          <a:noFill/>
          <a:effectLst/>
          <a:ln>
            <a:noFill/>
          </a:ln>
        </p:spPr>
        <p:txBody>
          <a:bodyPr wrap="square" lIns="0" rIns="0" tIns="0" bIns="0">
            <a:spAutoFit/>
          </a:bodyPr>
          <a:lstStyle/>
          <a:p>
            <a:pPr algn="l"/>
            <a:r>
              <a:rPr sz="1200" b="1">
                <a:solidFill>
                  <a:srgbClr val="FFFFFF"/>
                </a:solidFill>
                <a:latin typeface="Calibri"/>
              </a:rPr>
              <a:t>Die Bodenseeregion</a:t>
            </a:r>
          </a:p>
        </p:txBody>
      </p:sp>
      <p:sp>
        <p:nvSpPr>
          <p:cNvPr id="28" name="TextBox 27"/>
          <p:cNvSpPr txBox="1"/>
          <p:nvPr/>
        </p:nvSpPr>
        <p:spPr>
          <a:xfrm>
            <a:off x="8732520" y="3200400"/>
            <a:ext cx="2743200" cy="228600"/>
          </a:xfrm>
          <a:prstGeom prst="rect">
            <a:avLst/>
          </a:prstGeom>
          <a:noFill/>
          <a:effectLst/>
          <a:ln>
            <a:noFill/>
          </a:ln>
        </p:spPr>
        <p:txBody>
          <a:bodyPr wrap="square" lIns="0" rIns="0" tIns="0" bIns="0">
            <a:spAutoFit/>
          </a:bodyPr>
          <a:lstStyle/>
          <a:p>
            <a:pPr algn="l"/>
            <a:r>
              <a:rPr sz="950" b="0">
                <a:solidFill>
                  <a:srgbClr val="9FB3B8"/>
                </a:solidFill>
                <a:latin typeface="Calibri"/>
              </a:rPr>
              <a:t>Landkreise, Anlagen ab 1 MW</a:t>
            </a:r>
          </a:p>
        </p:txBody>
      </p:sp>
      <p:sp>
        <p:nvSpPr>
          <p:cNvPr id="29" name="TextBox 28"/>
          <p:cNvSpPr txBox="1"/>
          <p:nvPr/>
        </p:nvSpPr>
        <p:spPr>
          <a:xfrm>
            <a:off x="8732520" y="3520440"/>
            <a:ext cx="1371600" cy="228600"/>
          </a:xfrm>
          <a:prstGeom prst="rect">
            <a:avLst/>
          </a:prstGeom>
          <a:noFill/>
          <a:effectLst/>
          <a:ln>
            <a:noFill/>
          </a:ln>
        </p:spPr>
        <p:txBody>
          <a:bodyPr wrap="square" lIns="0" rIns="0" tIns="0" bIns="0">
            <a:spAutoFit/>
          </a:bodyPr>
          <a:lstStyle/>
          <a:p>
            <a:pPr algn="l"/>
            <a:r>
              <a:rPr sz="900" b="1">
                <a:solidFill>
                  <a:srgbClr val="9FB3B8"/>
                </a:solidFill>
                <a:latin typeface="Calibri"/>
              </a:rPr>
              <a:t>Landkreis</a:t>
            </a:r>
          </a:p>
        </p:txBody>
      </p:sp>
      <p:sp>
        <p:nvSpPr>
          <p:cNvPr id="30" name="TextBox 29"/>
          <p:cNvSpPr txBox="1"/>
          <p:nvPr/>
        </p:nvSpPr>
        <p:spPr>
          <a:xfrm>
            <a:off x="10104120" y="3520440"/>
            <a:ext cx="685800" cy="228600"/>
          </a:xfrm>
          <a:prstGeom prst="rect">
            <a:avLst/>
          </a:prstGeom>
          <a:noFill/>
          <a:effectLst/>
          <a:ln>
            <a:noFill/>
          </a:ln>
        </p:spPr>
        <p:txBody>
          <a:bodyPr wrap="square" lIns="0" rIns="0" tIns="0" bIns="0">
            <a:spAutoFit/>
          </a:bodyPr>
          <a:lstStyle/>
          <a:p>
            <a:pPr algn="l"/>
            <a:r>
              <a:rPr sz="900" b="1">
                <a:solidFill>
                  <a:srgbClr val="9FB3B8"/>
                </a:solidFill>
                <a:latin typeface="Calibri"/>
              </a:rPr>
              <a:t>läuft</a:t>
            </a:r>
          </a:p>
        </p:txBody>
      </p:sp>
      <p:sp>
        <p:nvSpPr>
          <p:cNvPr id="31" name="TextBox 30"/>
          <p:cNvSpPr txBox="1"/>
          <p:nvPr/>
        </p:nvSpPr>
        <p:spPr>
          <a:xfrm>
            <a:off x="10789920" y="3520440"/>
            <a:ext cx="868680" cy="228600"/>
          </a:xfrm>
          <a:prstGeom prst="rect">
            <a:avLst/>
          </a:prstGeom>
          <a:noFill/>
          <a:effectLst/>
          <a:ln>
            <a:noFill/>
          </a:ln>
        </p:spPr>
        <p:txBody>
          <a:bodyPr wrap="square" lIns="0" rIns="0" tIns="0" bIns="0">
            <a:spAutoFit/>
          </a:bodyPr>
          <a:lstStyle/>
          <a:p>
            <a:pPr algn="l"/>
            <a:r>
              <a:rPr sz="900" b="1">
                <a:solidFill>
                  <a:srgbClr val="9FB3B8"/>
                </a:solidFill>
                <a:latin typeface="Calibri"/>
              </a:rPr>
              <a:t>geplant</a:t>
            </a:r>
          </a:p>
        </p:txBody>
      </p:sp>
      <p:sp>
        <p:nvSpPr>
          <p:cNvPr id="32" name="TextBox 31"/>
          <p:cNvSpPr txBox="1"/>
          <p:nvPr/>
        </p:nvSpPr>
        <p:spPr>
          <a:xfrm>
            <a:off x="8732520" y="3794760"/>
            <a:ext cx="1371600" cy="274320"/>
          </a:xfrm>
          <a:prstGeom prst="rect">
            <a:avLst/>
          </a:prstGeom>
          <a:noFill/>
          <a:effectLst/>
          <a:ln>
            <a:noFill/>
          </a:ln>
        </p:spPr>
        <p:txBody>
          <a:bodyPr wrap="square" lIns="0" rIns="0" tIns="0" bIns="0">
            <a:spAutoFit/>
          </a:bodyPr>
          <a:lstStyle/>
          <a:p>
            <a:pPr algn="l"/>
            <a:r>
              <a:rPr sz="1000" b="0">
                <a:solidFill>
                  <a:srgbClr val="FFFFFF"/>
                </a:solidFill>
                <a:latin typeface="Calibri"/>
              </a:rPr>
              <a:t>Bodenseekreis</a:t>
            </a:r>
          </a:p>
        </p:txBody>
      </p:sp>
      <p:sp>
        <p:nvSpPr>
          <p:cNvPr id="33" name="TextBox 32"/>
          <p:cNvSpPr txBox="1"/>
          <p:nvPr/>
        </p:nvSpPr>
        <p:spPr>
          <a:xfrm>
            <a:off x="10104120" y="3794760"/>
            <a:ext cx="685800" cy="274320"/>
          </a:xfrm>
          <a:prstGeom prst="rect">
            <a:avLst/>
          </a:prstGeom>
          <a:noFill/>
          <a:effectLst/>
          <a:ln>
            <a:noFill/>
          </a:ln>
        </p:spPr>
        <p:txBody>
          <a:bodyPr wrap="square" lIns="0" rIns="0" tIns="0" bIns="0">
            <a:spAutoFit/>
          </a:bodyPr>
          <a:lstStyle/>
          <a:p>
            <a:pPr algn="l"/>
            <a:r>
              <a:rPr sz="1000" b="0">
                <a:solidFill>
                  <a:srgbClr val="9FB3B8"/>
                </a:solidFill>
                <a:latin typeface="Calibri"/>
              </a:rPr>
              <a:t>–</a:t>
            </a:r>
          </a:p>
        </p:txBody>
      </p:sp>
      <p:sp>
        <p:nvSpPr>
          <p:cNvPr id="34" name="TextBox 33"/>
          <p:cNvSpPr txBox="1"/>
          <p:nvPr/>
        </p:nvSpPr>
        <p:spPr>
          <a:xfrm>
            <a:off x="10789920" y="3794760"/>
            <a:ext cx="868680" cy="274320"/>
          </a:xfrm>
          <a:prstGeom prst="rect">
            <a:avLst/>
          </a:prstGeom>
          <a:noFill/>
          <a:effectLst/>
          <a:ln>
            <a:noFill/>
          </a:ln>
        </p:spPr>
        <p:txBody>
          <a:bodyPr wrap="square" lIns="0" rIns="0" tIns="0" bIns="0">
            <a:spAutoFit/>
          </a:bodyPr>
          <a:lstStyle/>
          <a:p>
            <a:pPr algn="l"/>
            <a:r>
              <a:rPr sz="1000" b="1">
                <a:solidFill>
                  <a:srgbClr val="E0A33B"/>
                </a:solidFill>
                <a:latin typeface="Calibri"/>
              </a:rPr>
              <a:t>7,6 MW</a:t>
            </a:r>
          </a:p>
        </p:txBody>
      </p:sp>
      <p:sp>
        <p:nvSpPr>
          <p:cNvPr id="35" name="TextBox 34"/>
          <p:cNvSpPr txBox="1"/>
          <p:nvPr/>
        </p:nvSpPr>
        <p:spPr>
          <a:xfrm>
            <a:off x="8732520" y="4096512"/>
            <a:ext cx="1371600" cy="274320"/>
          </a:xfrm>
          <a:prstGeom prst="rect">
            <a:avLst/>
          </a:prstGeom>
          <a:noFill/>
          <a:effectLst/>
          <a:ln>
            <a:noFill/>
          </a:ln>
        </p:spPr>
        <p:txBody>
          <a:bodyPr wrap="square" lIns="0" rIns="0" tIns="0" bIns="0">
            <a:spAutoFit/>
          </a:bodyPr>
          <a:lstStyle/>
          <a:p>
            <a:pPr algn="l"/>
            <a:r>
              <a:rPr sz="1000" b="0">
                <a:solidFill>
                  <a:srgbClr val="FFFFFF"/>
                </a:solidFill>
                <a:latin typeface="Calibri"/>
              </a:rPr>
              <a:t>Ravensburg</a:t>
            </a:r>
          </a:p>
        </p:txBody>
      </p:sp>
      <p:sp>
        <p:nvSpPr>
          <p:cNvPr id="36" name="TextBox 35"/>
          <p:cNvSpPr txBox="1"/>
          <p:nvPr/>
        </p:nvSpPr>
        <p:spPr>
          <a:xfrm>
            <a:off x="10104120" y="4096512"/>
            <a:ext cx="685800" cy="274320"/>
          </a:xfrm>
          <a:prstGeom prst="rect">
            <a:avLst/>
          </a:prstGeom>
          <a:noFill/>
          <a:effectLst/>
          <a:ln>
            <a:noFill/>
          </a:ln>
        </p:spPr>
        <p:txBody>
          <a:bodyPr wrap="square" lIns="0" rIns="0" tIns="0" bIns="0">
            <a:spAutoFit/>
          </a:bodyPr>
          <a:lstStyle/>
          <a:p>
            <a:pPr algn="l"/>
            <a:r>
              <a:rPr sz="1000" b="0">
                <a:solidFill>
                  <a:srgbClr val="9FB3B8"/>
                </a:solidFill>
                <a:latin typeface="Calibri"/>
              </a:rPr>
              <a:t>2,2 MW</a:t>
            </a:r>
          </a:p>
        </p:txBody>
      </p:sp>
      <p:sp>
        <p:nvSpPr>
          <p:cNvPr id="37" name="TextBox 36"/>
          <p:cNvSpPr txBox="1"/>
          <p:nvPr/>
        </p:nvSpPr>
        <p:spPr>
          <a:xfrm>
            <a:off x="10789920" y="4096512"/>
            <a:ext cx="868680" cy="274320"/>
          </a:xfrm>
          <a:prstGeom prst="rect">
            <a:avLst/>
          </a:prstGeom>
          <a:noFill/>
          <a:effectLst/>
          <a:ln>
            <a:noFill/>
          </a:ln>
        </p:spPr>
        <p:txBody>
          <a:bodyPr wrap="square" lIns="0" rIns="0" tIns="0" bIns="0">
            <a:spAutoFit/>
          </a:bodyPr>
          <a:lstStyle/>
          <a:p>
            <a:pPr algn="l"/>
            <a:r>
              <a:rPr sz="1000" b="1">
                <a:solidFill>
                  <a:srgbClr val="E0A33B"/>
                </a:solidFill>
                <a:latin typeface="Calibri"/>
              </a:rPr>
              <a:t>22,1 MW</a:t>
            </a:r>
          </a:p>
        </p:txBody>
      </p:sp>
      <p:sp>
        <p:nvSpPr>
          <p:cNvPr id="38" name="TextBox 37"/>
          <p:cNvSpPr txBox="1"/>
          <p:nvPr/>
        </p:nvSpPr>
        <p:spPr>
          <a:xfrm>
            <a:off x="8732520" y="4398264"/>
            <a:ext cx="1371600" cy="274320"/>
          </a:xfrm>
          <a:prstGeom prst="rect">
            <a:avLst/>
          </a:prstGeom>
          <a:noFill/>
          <a:effectLst/>
          <a:ln>
            <a:noFill/>
          </a:ln>
        </p:spPr>
        <p:txBody>
          <a:bodyPr wrap="square" lIns="0" rIns="0" tIns="0" bIns="0">
            <a:spAutoFit/>
          </a:bodyPr>
          <a:lstStyle/>
          <a:p>
            <a:pPr algn="l"/>
            <a:r>
              <a:rPr sz="1000" b="0">
                <a:solidFill>
                  <a:srgbClr val="FFFFFF"/>
                </a:solidFill>
                <a:latin typeface="Calibri"/>
              </a:rPr>
              <a:t>Konstanz</a:t>
            </a:r>
          </a:p>
        </p:txBody>
      </p:sp>
      <p:sp>
        <p:nvSpPr>
          <p:cNvPr id="39" name="TextBox 38"/>
          <p:cNvSpPr txBox="1"/>
          <p:nvPr/>
        </p:nvSpPr>
        <p:spPr>
          <a:xfrm>
            <a:off x="10104120" y="4398264"/>
            <a:ext cx="685800" cy="274320"/>
          </a:xfrm>
          <a:prstGeom prst="rect">
            <a:avLst/>
          </a:prstGeom>
          <a:noFill/>
          <a:effectLst/>
          <a:ln>
            <a:noFill/>
          </a:ln>
        </p:spPr>
        <p:txBody>
          <a:bodyPr wrap="square" lIns="0" rIns="0" tIns="0" bIns="0">
            <a:spAutoFit/>
          </a:bodyPr>
          <a:lstStyle/>
          <a:p>
            <a:pPr algn="l"/>
            <a:r>
              <a:rPr sz="1000" b="0">
                <a:solidFill>
                  <a:srgbClr val="9FB3B8"/>
                </a:solidFill>
                <a:latin typeface="Calibri"/>
              </a:rPr>
              <a:t>–</a:t>
            </a:r>
          </a:p>
        </p:txBody>
      </p:sp>
      <p:sp>
        <p:nvSpPr>
          <p:cNvPr id="40" name="TextBox 39"/>
          <p:cNvSpPr txBox="1"/>
          <p:nvPr/>
        </p:nvSpPr>
        <p:spPr>
          <a:xfrm>
            <a:off x="10789920" y="4398264"/>
            <a:ext cx="868680" cy="274320"/>
          </a:xfrm>
          <a:prstGeom prst="rect">
            <a:avLst/>
          </a:prstGeom>
          <a:noFill/>
          <a:effectLst/>
          <a:ln>
            <a:noFill/>
          </a:ln>
        </p:spPr>
        <p:txBody>
          <a:bodyPr wrap="square" lIns="0" rIns="0" tIns="0" bIns="0">
            <a:spAutoFit/>
          </a:bodyPr>
          <a:lstStyle/>
          <a:p>
            <a:pPr algn="l"/>
            <a:r>
              <a:rPr sz="1000" b="1">
                <a:solidFill>
                  <a:srgbClr val="E0A33B"/>
                </a:solidFill>
                <a:latin typeface="Calibri"/>
              </a:rPr>
              <a:t>–</a:t>
            </a:r>
          </a:p>
        </p:txBody>
      </p:sp>
      <p:sp>
        <p:nvSpPr>
          <p:cNvPr id="41" name="TextBox 40"/>
          <p:cNvSpPr txBox="1"/>
          <p:nvPr/>
        </p:nvSpPr>
        <p:spPr>
          <a:xfrm>
            <a:off x="8732520" y="4700016"/>
            <a:ext cx="1371600" cy="274320"/>
          </a:xfrm>
          <a:prstGeom prst="rect">
            <a:avLst/>
          </a:prstGeom>
          <a:noFill/>
          <a:effectLst/>
          <a:ln>
            <a:noFill/>
          </a:ln>
        </p:spPr>
        <p:txBody>
          <a:bodyPr wrap="square" lIns="0" rIns="0" tIns="0" bIns="0">
            <a:spAutoFit/>
          </a:bodyPr>
          <a:lstStyle/>
          <a:p>
            <a:pPr algn="l"/>
            <a:r>
              <a:rPr sz="1000" b="0">
                <a:solidFill>
                  <a:srgbClr val="FFFFFF"/>
                </a:solidFill>
                <a:latin typeface="Calibri"/>
              </a:rPr>
              <a:t>Lindau</a:t>
            </a:r>
          </a:p>
        </p:txBody>
      </p:sp>
      <p:sp>
        <p:nvSpPr>
          <p:cNvPr id="42" name="TextBox 41"/>
          <p:cNvSpPr txBox="1"/>
          <p:nvPr/>
        </p:nvSpPr>
        <p:spPr>
          <a:xfrm>
            <a:off x="10104120" y="4700016"/>
            <a:ext cx="685800" cy="274320"/>
          </a:xfrm>
          <a:prstGeom prst="rect">
            <a:avLst/>
          </a:prstGeom>
          <a:noFill/>
          <a:effectLst/>
          <a:ln>
            <a:noFill/>
          </a:ln>
        </p:spPr>
        <p:txBody>
          <a:bodyPr wrap="square" lIns="0" rIns="0" tIns="0" bIns="0">
            <a:spAutoFit/>
          </a:bodyPr>
          <a:lstStyle/>
          <a:p>
            <a:pPr algn="l"/>
            <a:r>
              <a:rPr sz="1000" b="0">
                <a:solidFill>
                  <a:srgbClr val="9FB3B8"/>
                </a:solidFill>
                <a:latin typeface="Calibri"/>
              </a:rPr>
              <a:t>–</a:t>
            </a:r>
          </a:p>
        </p:txBody>
      </p:sp>
      <p:sp>
        <p:nvSpPr>
          <p:cNvPr id="43" name="TextBox 42"/>
          <p:cNvSpPr txBox="1"/>
          <p:nvPr/>
        </p:nvSpPr>
        <p:spPr>
          <a:xfrm>
            <a:off x="10789920" y="4700016"/>
            <a:ext cx="868680" cy="274320"/>
          </a:xfrm>
          <a:prstGeom prst="rect">
            <a:avLst/>
          </a:prstGeom>
          <a:noFill/>
          <a:effectLst/>
          <a:ln>
            <a:noFill/>
          </a:ln>
        </p:spPr>
        <p:txBody>
          <a:bodyPr wrap="square" lIns="0" rIns="0" tIns="0" bIns="0">
            <a:spAutoFit/>
          </a:bodyPr>
          <a:lstStyle/>
          <a:p>
            <a:pPr algn="l"/>
            <a:r>
              <a:rPr sz="1000" b="1">
                <a:solidFill>
                  <a:srgbClr val="E0A33B"/>
                </a:solidFill>
                <a:latin typeface="Calibri"/>
              </a:rPr>
              <a:t>5,8 MW</a:t>
            </a:r>
          </a:p>
        </p:txBody>
      </p:sp>
      <p:sp>
        <p:nvSpPr>
          <p:cNvPr id="44" name="TextBox 43"/>
          <p:cNvSpPr txBox="1"/>
          <p:nvPr/>
        </p:nvSpPr>
        <p:spPr>
          <a:xfrm>
            <a:off x="8732520" y="5120640"/>
            <a:ext cx="2743200" cy="685800"/>
          </a:xfrm>
          <a:prstGeom prst="rect">
            <a:avLst/>
          </a:prstGeom>
          <a:noFill/>
          <a:effectLst/>
          <a:ln>
            <a:noFill/>
          </a:ln>
        </p:spPr>
        <p:txBody>
          <a:bodyPr wrap="square" lIns="0" rIns="0" tIns="0" bIns="0">
            <a:spAutoFit/>
          </a:bodyPr>
          <a:lstStyle/>
          <a:p>
            <a:pPr algn="l"/>
            <a:r>
              <a:rPr sz="1000" b="0">
                <a:solidFill>
                  <a:srgbClr val="3FA277"/>
                </a:solidFill>
                <a:latin typeface="Calibri"/>
              </a:rPr>
              <a:t>Mit 8 MW wäre der Speicher am Flughafen die größte Anlage der Region - und die erste im Bodenseekreis, die läuft.</a:t>
            </a:r>
          </a:p>
        </p:txBody>
      </p:sp>
      <p:sp>
        <p:nvSpPr>
          <p:cNvPr id="45" name="Rounded Rectangle 44"/>
          <p:cNvSpPr/>
          <p:nvPr/>
        </p:nvSpPr>
        <p:spPr>
          <a:xfrm>
            <a:off x="548640" y="6035040"/>
            <a:ext cx="11155680" cy="548640"/>
          </a:xfrm>
          <a:prstGeom prst="roundRect">
            <a:avLst>
              <a:gd name="adj" fmla="val 2000"/>
            </a:avLst>
          </a:prstGeom>
          <a:solidFill>
            <a:srgbClr val="22353E"/>
          </a:solidFill>
          <a:ln w="9525">
            <a:solidFill>
              <a:srgbClr val="2C4149"/>
            </a:solidFill>
          </a:ln>
          <a:effectLst/>
        </p:spPr>
        <p:txBody>
          <a:bodyPr rtlCol="0" anchor="ctr"/>
          <a:lstStyle/>
          <a:p/>
        </p:txBody>
      </p:sp>
      <p:sp>
        <p:nvSpPr>
          <p:cNvPr id="46" name="TextBox 45"/>
          <p:cNvSpPr txBox="1"/>
          <p:nvPr/>
        </p:nvSpPr>
        <p:spPr>
          <a:xfrm>
            <a:off x="777240" y="6144768"/>
            <a:ext cx="4206240" cy="320040"/>
          </a:xfrm>
          <a:prstGeom prst="rect">
            <a:avLst/>
          </a:prstGeom>
          <a:noFill/>
          <a:effectLst/>
          <a:ln>
            <a:noFill/>
          </a:ln>
        </p:spPr>
        <p:txBody>
          <a:bodyPr wrap="square" lIns="0" rIns="0" tIns="0" bIns="0">
            <a:spAutoFit/>
          </a:bodyPr>
          <a:lstStyle/>
          <a:p>
            <a:pPr algn="l"/>
            <a:r>
              <a:rPr sz="1000" b="1" u="none">
                <a:solidFill>
                  <a:srgbClr val="E0A33B"/>
                </a:solidFill>
                <a:latin typeface="Calibri"/>
                <a:hlinkClick r:id="rId6"/>
              </a:rPr>
              <a:t>Datenquelle: battery-charts.de</a:t>
            </a:r>
          </a:p>
        </p:txBody>
      </p:sp>
      <p:sp>
        <p:nvSpPr>
          <p:cNvPr id="47" name="TextBox 46"/>
          <p:cNvSpPr txBox="1"/>
          <p:nvPr/>
        </p:nvSpPr>
        <p:spPr>
          <a:xfrm>
            <a:off x="4206240" y="6144768"/>
            <a:ext cx="3657600" cy="320040"/>
          </a:xfrm>
          <a:prstGeom prst="rect">
            <a:avLst/>
          </a:prstGeom>
          <a:noFill/>
          <a:effectLst/>
          <a:ln>
            <a:noFill/>
          </a:ln>
        </p:spPr>
        <p:txBody>
          <a:bodyPr wrap="square" lIns="0" rIns="0" tIns="0" bIns="0">
            <a:spAutoFit/>
          </a:bodyPr>
          <a:lstStyle/>
          <a:p>
            <a:pPr algn="l"/>
            <a:r>
              <a:rPr sz="1000" b="1" u="none">
                <a:solidFill>
                  <a:srgbClr val="E0A33B"/>
                </a:solidFill>
                <a:latin typeface="Calibri"/>
                <a:hlinkClick r:id="rId7"/>
              </a:rPr>
              <a:t>Regionalatlas: bess-check.com/atlas</a:t>
            </a:r>
          </a:p>
        </p:txBody>
      </p:sp>
      <p:sp>
        <p:nvSpPr>
          <p:cNvPr id="48" name="TextBox 47"/>
          <p:cNvSpPr txBox="1"/>
          <p:nvPr/>
        </p:nvSpPr>
        <p:spPr>
          <a:xfrm>
            <a:off x="7863840" y="6144768"/>
            <a:ext cx="3749039" cy="320040"/>
          </a:xfrm>
          <a:prstGeom prst="rect">
            <a:avLst/>
          </a:prstGeom>
          <a:noFill/>
          <a:effectLst/>
          <a:ln>
            <a:noFill/>
          </a:ln>
        </p:spPr>
        <p:txBody>
          <a:bodyPr wrap="square" lIns="0" rIns="0" tIns="0" bIns="0">
            <a:spAutoFit/>
          </a:bodyPr>
          <a:lstStyle/>
          <a:p>
            <a:pPr algn="l"/>
            <a:r>
              <a:rPr sz="1000" b="0">
                <a:solidFill>
                  <a:srgbClr val="9FB3B8"/>
                </a:solidFill>
                <a:latin typeface="Calibri"/>
              </a:rPr>
              <a:t>Stand 05.10.2026 · Daten: Marktstammdatenregister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logo-negativ-1200-dunkel.png"/>
          <p:cNvPicPr>
            <a:picLocks noChangeAspect="1"/>
          </p:cNvPicPr>
          <p:nvPr/>
        </p:nvPicPr>
        <p:blipFill>
          <a:blip r:embed="rId3"/>
          <a:stretch>
            <a:fillRect/>
          </a:stretch>
        </p:blipFill>
        <p:spPr>
          <a:xfrm>
            <a:off x="502920" y="237744"/>
            <a:ext cx="1682496" cy="420624"/>
          </a:xfrm>
          <a:prstGeom prst="rect">
            <a:avLst/>
          </a:prstGeom>
          <a:ln>
            <a:solidFill/>
          </a:ln>
          <a:effectLst/>
        </p:spPr>
      </p:pic>
      <p:sp>
        <p:nvSpPr>
          <p:cNvPr id="3" name="Text 0"/>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4 / 9</a:t>
            </a:r>
            <a:endParaRPr lang="en-US" sz="1100" dirty="0"/>
          </a:p>
        </p:txBody>
      </p:sp>
      <p:sp>
        <p:nvSpPr>
          <p:cNvPr id="4" name="Text 1"/>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Erst beweisen, dann vervielfältigen</a:t>
            </a:r>
            <a:endParaRPr lang="en-US" sz="3300" dirty="0"/>
          </a:p>
        </p:txBody>
      </p:sp>
      <p:sp>
        <p:nvSpPr>
          <p:cNvPr id="5" name="Text 2"/>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Friedrichshafen ist der Proof of Concept. Das Geschäft entsteht durch Wiederholung - und die Netzentgeltbefreiung gibt es nur für Projekte, die jetzt entschieden werden.</a:t>
            </a:r>
            <a:endParaRPr lang="en-US" sz="1400" dirty="0"/>
          </a:p>
        </p:txBody>
      </p:sp>
      <p:sp>
        <p:nvSpPr>
          <p:cNvPr id="6" name="Text 3"/>
          <p:cNvSpPr txBox="1"/>
          <p:nvPr/>
        </p:nvSpPr>
        <p:spPr>
          <a:xfrm>
            <a:off x="502920" y="1700784"/>
            <a:ext cx="5074920" cy="237744"/>
          </a:xfrm>
          <a:prstGeom prst="rect">
            <a:avLst/>
          </a:prstGeom>
          <a:noFill/>
          <a:effectLst/>
          <a:ln>
            <a:noFill/>
          </a:ln>
        </p:spPr>
        <p:txBody>
          <a:bodyPr wrap="square" lIns="0" tIns="0" rIns="0" bIns="0" rtlCol="0" anchor="ctr"/>
          <a:lstStyle/>
          <a:p>
            <a:pPr marL="0" indent="0">
              <a:buNone/>
            </a:pPr>
            <a:r>
              <a:rPr lang="en-US" sz="1050" b="1" kern="0" spc="140" dirty="0">
                <a:solidFill>
                  <a:srgbClr val="E0A33B"/>
                </a:solidFill>
                <a:latin typeface="Calibri" pitchFamily="34" charset="0"/>
                <a:ea typeface="Calibri" pitchFamily="34" charset="-122"/>
                <a:cs typeface="Calibri" pitchFamily="34" charset="-120"/>
              </a:rPr>
              <a:t>STRATEGIE</a:t>
            </a:r>
            <a:endParaRPr lang="en-US" sz="1050" dirty="0"/>
          </a:p>
        </p:txBody>
      </p:sp>
      <p:sp>
        <p:nvSpPr>
          <p:cNvPr id="7" name="Shape 4"/>
          <p:cNvSpPr/>
          <p:nvPr/>
        </p:nvSpPr>
        <p:spPr>
          <a:xfrm>
            <a:off x="502920" y="2011680"/>
            <a:ext cx="5074920" cy="1700784"/>
          </a:xfrm>
          <a:prstGeom prst="roundRect">
            <a:avLst>
              <a:gd name="adj" fmla="val 3226"/>
            </a:avLst>
          </a:prstGeom>
          <a:solidFill>
            <a:srgbClr val="22353E"/>
          </a:solidFill>
          <a:ln w="9525">
            <a:solidFill>
              <a:srgbClr val="2C4149"/>
            </a:solidFill>
            <a:prstDash val="solid"/>
          </a:ln>
          <a:effectLst/>
        </p:spPr>
        <p:txBody>
          <a:bodyPr/>
          <a:lstStyle/>
          <a:p>
            <a:endParaRPr lang="de-DE"/>
          </a:p>
        </p:txBody>
      </p:sp>
      <p:sp>
        <p:nvSpPr>
          <p:cNvPr id="8" name="Shape 5"/>
          <p:cNvSpPr/>
          <p:nvPr/>
        </p:nvSpPr>
        <p:spPr>
          <a:xfrm>
            <a:off x="946038" y="2249424"/>
            <a:ext cx="192756" cy="64008"/>
          </a:xfrm>
          <a:prstGeom prst="rect">
            <a:avLst/>
          </a:prstGeom>
          <a:solidFill>
            <a:srgbClr val="E0A33B"/>
          </a:solidFill>
          <a:ln>
            <a:solidFill/>
          </a:ln>
          <a:effectLst/>
        </p:spPr>
        <p:txBody>
          <a:bodyPr/>
          <a:lstStyle/>
          <a:p>
            <a:endParaRPr lang="de-DE"/>
          </a:p>
        </p:txBody>
      </p:sp>
      <p:sp>
        <p:nvSpPr>
          <p:cNvPr id="9" name="Shape 6"/>
          <p:cNvSpPr/>
          <p:nvPr/>
        </p:nvSpPr>
        <p:spPr>
          <a:xfrm>
            <a:off x="758952" y="2313432"/>
            <a:ext cx="566928" cy="1143000"/>
          </a:xfrm>
          <a:prstGeom prst="roundRect">
            <a:avLst>
              <a:gd name="adj" fmla="val 16129"/>
            </a:avLst>
          </a:prstGeom>
          <a:solidFill>
            <a:srgbClr val="F7F9F8"/>
          </a:solidFill>
          <a:ln w="25400">
            <a:solidFill>
              <a:srgbClr val="E0A33B"/>
            </a:solidFill>
            <a:prstDash val="solid"/>
          </a:ln>
          <a:effectLst/>
        </p:spPr>
        <p:txBody>
          <a:bodyPr/>
          <a:lstStyle/>
          <a:p>
            <a:endParaRPr lang="de-DE"/>
          </a:p>
        </p:txBody>
      </p:sp>
      <p:sp>
        <p:nvSpPr>
          <p:cNvPr id="10" name="Shape 7"/>
          <p:cNvSpPr/>
          <p:nvPr/>
        </p:nvSpPr>
        <p:spPr>
          <a:xfrm>
            <a:off x="822960" y="2560137"/>
            <a:ext cx="438912" cy="832287"/>
          </a:xfrm>
          <a:prstGeom prst="roundRect">
            <a:avLst>
              <a:gd name="adj" fmla="val 20833"/>
            </a:avLst>
          </a:prstGeom>
          <a:solidFill>
            <a:srgbClr val="E0A33B"/>
          </a:solidFill>
          <a:ln w="12700">
            <a:solidFill>
              <a:srgbClr val="E0A33B"/>
            </a:solidFill>
            <a:prstDash val="solid"/>
          </a:ln>
          <a:effectLst/>
        </p:spPr>
        <p:txBody>
          <a:bodyPr/>
          <a:lstStyle/>
          <a:p>
            <a:endParaRPr lang="de-DE"/>
          </a:p>
        </p:txBody>
      </p:sp>
      <p:sp>
        <p:nvSpPr>
          <p:cNvPr id="11" name="Text 8"/>
          <p:cNvSpPr txBox="1"/>
          <p:nvPr/>
        </p:nvSpPr>
        <p:spPr>
          <a:xfrm>
            <a:off x="1527048" y="2176272"/>
            <a:ext cx="3886200" cy="274320"/>
          </a:xfrm>
          <a:prstGeom prst="rect">
            <a:avLst/>
          </a:prstGeom>
          <a:noFill/>
          <a:effectLst/>
          <a:ln>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Schritt 1: Demonstrator am Bodensee</a:t>
            </a:r>
            <a:endParaRPr lang="en-US" sz="1400" dirty="0"/>
          </a:p>
        </p:txBody>
      </p:sp>
      <p:sp>
        <p:nvSpPr>
          <p:cNvPr id="12" name="Text 9"/>
          <p:cNvSpPr txBox="1"/>
          <p:nvPr/>
        </p:nvSpPr>
        <p:spPr>
          <a:xfrm>
            <a:off x="1527048" y="2468880"/>
            <a:ext cx="3886200" cy="1078992"/>
          </a:xfrm>
          <a:prstGeom prst="rect">
            <a:avLst/>
          </a:prstGeom>
          <a:noFill/>
          <a:effectLst/>
          <a:ln>
            <a:noFill/>
          </a:ln>
        </p:spPr>
        <p:txBody>
          <a:bodyPr wrap="square" lIns="0" tIns="0" rIns="0" bIns="0" rtlCol="0" anchor="t"/>
          <a:lstStyle/>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16 MWh / 8 MW am Flughafen, 4,0 Mio. EUR, 100 % Eigenkapital.</a:t>
            </a:r>
            <a:endParaRPr lang="en-US" sz="1050" dirty="0"/>
          </a:p>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250 EUR je kWh turnkey - realistischer Marktpreis, kein Wunschwert.</a:t>
            </a:r>
            <a:endParaRPr lang="en-US" sz="1050" dirty="0"/>
          </a:p>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Verträge, Prozesse und Software entstehen einmal und werden wiederverwendet.</a:t>
            </a:r>
            <a:endParaRPr lang="en-US" sz="1050" dirty="0"/>
          </a:p>
        </p:txBody>
      </p:sp>
      <p:sp>
        <p:nvSpPr>
          <p:cNvPr id="13" name="Shape 10"/>
          <p:cNvSpPr/>
          <p:nvPr/>
        </p:nvSpPr>
        <p:spPr>
          <a:xfrm>
            <a:off x="502920" y="3822192"/>
            <a:ext cx="5074920" cy="1700784"/>
          </a:xfrm>
          <a:prstGeom prst="roundRect">
            <a:avLst>
              <a:gd name="adj" fmla="val 3226"/>
            </a:avLst>
          </a:prstGeom>
          <a:solidFill>
            <a:srgbClr val="22353E"/>
          </a:solidFill>
          <a:ln w="9525">
            <a:solidFill>
              <a:srgbClr val="2C4149"/>
            </a:solidFill>
            <a:prstDash val="solid"/>
          </a:ln>
          <a:effectLst/>
        </p:spPr>
        <p:txBody>
          <a:bodyPr/>
          <a:lstStyle/>
          <a:p>
            <a:endParaRPr lang="de-DE"/>
          </a:p>
        </p:txBody>
      </p:sp>
      <p:sp>
        <p:nvSpPr>
          <p:cNvPr id="14" name="Shape 11"/>
          <p:cNvSpPr/>
          <p:nvPr/>
        </p:nvSpPr>
        <p:spPr>
          <a:xfrm>
            <a:off x="946038" y="4059936"/>
            <a:ext cx="192756" cy="64008"/>
          </a:xfrm>
          <a:prstGeom prst="rect">
            <a:avLst/>
          </a:prstGeom>
          <a:solidFill>
            <a:srgbClr val="2E7D5B"/>
          </a:solidFill>
          <a:ln>
            <a:solidFill/>
          </a:ln>
          <a:effectLst/>
        </p:spPr>
        <p:txBody>
          <a:bodyPr/>
          <a:lstStyle/>
          <a:p>
            <a:endParaRPr lang="de-DE"/>
          </a:p>
        </p:txBody>
      </p:sp>
      <p:sp>
        <p:nvSpPr>
          <p:cNvPr id="15" name="Shape 12"/>
          <p:cNvSpPr/>
          <p:nvPr/>
        </p:nvSpPr>
        <p:spPr>
          <a:xfrm>
            <a:off x="758952" y="4123944"/>
            <a:ext cx="566928" cy="1143000"/>
          </a:xfrm>
          <a:prstGeom prst="roundRect">
            <a:avLst>
              <a:gd name="adj" fmla="val 16129"/>
            </a:avLst>
          </a:prstGeom>
          <a:solidFill>
            <a:srgbClr val="F7F9F8"/>
          </a:solidFill>
          <a:ln w="25400">
            <a:solidFill>
              <a:srgbClr val="2E7D5B"/>
            </a:solidFill>
            <a:prstDash val="solid"/>
          </a:ln>
          <a:effectLst/>
        </p:spPr>
        <p:txBody>
          <a:bodyPr/>
          <a:lstStyle/>
          <a:p>
            <a:endParaRPr lang="de-DE"/>
          </a:p>
        </p:txBody>
      </p:sp>
      <p:sp>
        <p:nvSpPr>
          <p:cNvPr id="16" name="Shape 13"/>
          <p:cNvSpPr/>
          <p:nvPr/>
        </p:nvSpPr>
        <p:spPr>
          <a:xfrm>
            <a:off x="822960" y="4644695"/>
            <a:ext cx="438912" cy="558241"/>
          </a:xfrm>
          <a:prstGeom prst="roundRect">
            <a:avLst>
              <a:gd name="adj" fmla="val 20833"/>
            </a:avLst>
          </a:prstGeom>
          <a:solidFill>
            <a:srgbClr val="2E7D5B"/>
          </a:solidFill>
          <a:ln w="12700">
            <a:solidFill>
              <a:srgbClr val="2E7D5B"/>
            </a:solidFill>
            <a:prstDash val="solid"/>
          </a:ln>
          <a:effectLst/>
        </p:spPr>
        <p:txBody>
          <a:bodyPr/>
          <a:lstStyle/>
          <a:p>
            <a:endParaRPr lang="de-DE"/>
          </a:p>
        </p:txBody>
      </p:sp>
      <p:sp>
        <p:nvSpPr>
          <p:cNvPr id="17" name="Text 14"/>
          <p:cNvSpPr txBox="1"/>
          <p:nvPr/>
        </p:nvSpPr>
        <p:spPr>
          <a:xfrm>
            <a:off x="1527048" y="3986784"/>
            <a:ext cx="3886200" cy="274320"/>
          </a:xfrm>
          <a:prstGeom prst="rect">
            <a:avLst/>
          </a:prstGeom>
          <a:noFill/>
          <a:effectLst/>
          <a:ln>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Schritt 2: Rollout über die enervault Holding</a:t>
            </a:r>
            <a:endParaRPr lang="en-US" sz="1400" dirty="0"/>
          </a:p>
        </p:txBody>
      </p:sp>
      <p:sp>
        <p:nvSpPr>
          <p:cNvPr id="18" name="Text 15"/>
          <p:cNvSpPr txBox="1"/>
          <p:nvPr/>
        </p:nvSpPr>
        <p:spPr>
          <a:xfrm>
            <a:off x="1527048" y="4279392"/>
            <a:ext cx="3886200" cy="1115568"/>
          </a:xfrm>
          <a:prstGeom prst="rect">
            <a:avLst/>
          </a:prstGeom>
          <a:noFill/>
          <a:effectLst/>
          <a:ln>
            <a:noFill/>
          </a:ln>
        </p:spPr>
        <p:txBody>
          <a:bodyPr wrap="square" lIns="0" tIns="0" rIns="0" bIns="0" rtlCol="0" anchor="t"/>
          <a:lstStyle/>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Je Standort eine Gesellschaft: 2/3 Holding, 1/3 Grundstückseigentümer.</a:t>
            </a:r>
            <a:endParaRPr lang="en-US" sz="1050" dirty="0"/>
          </a:p>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Folgeanlagen: rund 125 EUR je kWh, Einlage nach sechs statt elf Jahren zurück.</a:t>
            </a:r>
            <a:endParaRPr lang="en-US" sz="1050" dirty="0"/>
          </a:p>
          <a:p>
            <a:pPr marL="0" indent="0">
              <a:lnSpc>
                <a:spcPct val="105000"/>
              </a:lnSpc>
              <a:spcAft>
                <a:spcPts val="300"/>
              </a:spcAft>
              <a:buNone/>
            </a:pPr>
            <a:r>
              <a:rPr lang="en-US" sz="1050" dirty="0">
                <a:solidFill>
                  <a:srgbClr val="9FB3B8"/>
                </a:solidFill>
                <a:latin typeface="Calibri" pitchFamily="34" charset="0"/>
                <a:ea typeface="Calibri" pitchFamily="34" charset="-122"/>
                <a:cs typeface="Calibri" pitchFamily="34" charset="-120"/>
              </a:rPr>
              <a:t>Flughäfen und Industriestandorte liefern Netzanschluss, Fläche und Bewachung.</a:t>
            </a:r>
            <a:endParaRPr lang="en-US" sz="1050" dirty="0"/>
          </a:p>
        </p:txBody>
      </p:sp>
      <p:sp>
        <p:nvSpPr>
          <p:cNvPr id="19" name="Text 16"/>
          <p:cNvSpPr txBox="1"/>
          <p:nvPr/>
        </p:nvSpPr>
        <p:spPr>
          <a:xfrm>
            <a:off x="5943600" y="1700784"/>
            <a:ext cx="5742432" cy="237744"/>
          </a:xfrm>
          <a:prstGeom prst="rect">
            <a:avLst/>
          </a:prstGeom>
          <a:noFill/>
          <a:effectLst/>
          <a:ln>
            <a:noFill/>
          </a:ln>
        </p:spPr>
        <p:txBody>
          <a:bodyPr wrap="square" lIns="0" tIns="0" rIns="0" bIns="0" rtlCol="0" anchor="ctr"/>
          <a:lstStyle/>
          <a:p>
            <a:pPr marL="0" indent="0">
              <a:buNone/>
            </a:pPr>
            <a:r>
              <a:rPr lang="en-US" sz="1050" b="1" kern="0" spc="140" dirty="0">
                <a:solidFill>
                  <a:srgbClr val="E0A33B"/>
                </a:solidFill>
                <a:latin typeface="Calibri" pitchFamily="34" charset="0"/>
                <a:ea typeface="Calibri" pitchFamily="34" charset="-122"/>
                <a:cs typeface="Calibri" pitchFamily="34" charset="-120"/>
              </a:rPr>
              <a:t>ZEITFENSTER</a:t>
            </a:r>
            <a:endParaRPr lang="en-US" sz="1050" dirty="0"/>
          </a:p>
        </p:txBody>
      </p:sp>
      <p:sp>
        <p:nvSpPr>
          <p:cNvPr id="20" name="Shape 17"/>
          <p:cNvSpPr/>
          <p:nvPr/>
        </p:nvSpPr>
        <p:spPr>
          <a:xfrm>
            <a:off x="6199632" y="2249424"/>
            <a:ext cx="32004" cy="2240280"/>
          </a:xfrm>
          <a:prstGeom prst="rect">
            <a:avLst/>
          </a:prstGeom>
          <a:solidFill>
            <a:srgbClr val="3C525A"/>
          </a:solidFill>
          <a:ln>
            <a:solidFill/>
          </a:ln>
          <a:effectLst/>
        </p:spPr>
        <p:txBody>
          <a:bodyPr/>
          <a:lstStyle/>
          <a:p>
            <a:endParaRPr lang="de-DE"/>
          </a:p>
        </p:txBody>
      </p:sp>
      <p:sp>
        <p:nvSpPr>
          <p:cNvPr id="21" name="Shape 18"/>
          <p:cNvSpPr/>
          <p:nvPr/>
        </p:nvSpPr>
        <p:spPr>
          <a:xfrm>
            <a:off x="6035040" y="2139696"/>
            <a:ext cx="347472" cy="347472"/>
          </a:xfrm>
          <a:prstGeom prst="ellipse">
            <a:avLst/>
          </a:prstGeom>
          <a:solidFill>
            <a:srgbClr val="E0A33B"/>
          </a:solidFill>
          <a:ln>
            <a:solidFill/>
          </a:ln>
          <a:effectLst/>
        </p:spPr>
        <p:txBody>
          <a:bodyPr/>
          <a:lstStyle/>
          <a:p>
            <a:endParaRPr lang="de-DE"/>
          </a:p>
        </p:txBody>
      </p:sp>
      <p:sp>
        <p:nvSpPr>
          <p:cNvPr id="22" name="Text 19"/>
          <p:cNvSpPr txBox="1"/>
          <p:nvPr/>
        </p:nvSpPr>
        <p:spPr>
          <a:xfrm>
            <a:off x="6035040" y="2139696"/>
            <a:ext cx="347472" cy="347472"/>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23" name="Text 20"/>
          <p:cNvSpPr txBox="1"/>
          <p:nvPr/>
        </p:nvSpPr>
        <p:spPr>
          <a:xfrm>
            <a:off x="6556248" y="2121408"/>
            <a:ext cx="1170432" cy="256032"/>
          </a:xfrm>
          <a:prstGeom prst="rect">
            <a:avLst/>
          </a:prstGeom>
          <a:noFill/>
          <a:effectLst/>
          <a:ln>
            <a:noFill/>
          </a:ln>
        </p:spPr>
        <p:txBody>
          <a:bodyPr wrap="square" lIns="0" tIns="0" rIns="0" bIns="0" rtlCol="0" anchor="ctr"/>
          <a:lstStyle/>
          <a:p>
            <a:pPr marL="0" indent="0">
              <a:buNone/>
            </a:pPr>
            <a:r>
              <a:rPr lang="en-US" sz="1250" b="1" dirty="0">
                <a:solidFill>
                  <a:srgbClr val="E0A33B"/>
                </a:solidFill>
                <a:latin typeface="Calibri" pitchFamily="34" charset="0"/>
                <a:ea typeface="Calibri" pitchFamily="34" charset="-122"/>
                <a:cs typeface="Calibri" pitchFamily="34" charset="-120"/>
              </a:rPr>
              <a:t>31.12.2026</a:t>
            </a:r>
            <a:endParaRPr lang="en-US" sz="1250" dirty="0"/>
          </a:p>
        </p:txBody>
      </p:sp>
      <p:sp>
        <p:nvSpPr>
          <p:cNvPr id="24" name="Text 21"/>
          <p:cNvSpPr txBox="1"/>
          <p:nvPr/>
        </p:nvSpPr>
        <p:spPr>
          <a:xfrm>
            <a:off x="7744968" y="2121408"/>
            <a:ext cx="3941064" cy="256032"/>
          </a:xfrm>
          <a:prstGeom prst="rect">
            <a:avLst/>
          </a:prstGeom>
          <a:noFill/>
          <a:effectLst/>
          <a:ln>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Finale Investitionsentscheidung</a:t>
            </a:r>
            <a:endParaRPr lang="en-US" sz="1250" dirty="0"/>
          </a:p>
        </p:txBody>
      </p:sp>
      <p:sp>
        <p:nvSpPr>
          <p:cNvPr id="25" name="Text 22"/>
          <p:cNvSpPr txBox="1"/>
          <p:nvPr/>
        </p:nvSpPr>
        <p:spPr>
          <a:xfrm>
            <a:off x="6556248" y="2377440"/>
            <a:ext cx="5129784" cy="512064"/>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Verbindliche Bestellungen vor Inkrafttreten der AgNeS-Festlegung. Der Entwurf verlangt dafür ausdrücklich keine Netzanschlusszusage mehr.</a:t>
            </a:r>
            <a:endParaRPr lang="en-US" sz="1000" dirty="0"/>
          </a:p>
        </p:txBody>
      </p:sp>
      <p:sp>
        <p:nvSpPr>
          <p:cNvPr id="26" name="Shape 23"/>
          <p:cNvSpPr/>
          <p:nvPr/>
        </p:nvSpPr>
        <p:spPr>
          <a:xfrm>
            <a:off x="6035040" y="2962656"/>
            <a:ext cx="347472" cy="347472"/>
          </a:xfrm>
          <a:prstGeom prst="ellipse">
            <a:avLst/>
          </a:prstGeom>
          <a:solidFill>
            <a:srgbClr val="E0A33B"/>
          </a:solidFill>
          <a:ln>
            <a:solidFill/>
          </a:ln>
          <a:effectLst/>
        </p:spPr>
        <p:txBody>
          <a:bodyPr/>
          <a:lstStyle/>
          <a:p>
            <a:endParaRPr lang="de-DE"/>
          </a:p>
        </p:txBody>
      </p:sp>
      <p:sp>
        <p:nvSpPr>
          <p:cNvPr id="27" name="Text 24"/>
          <p:cNvSpPr txBox="1"/>
          <p:nvPr/>
        </p:nvSpPr>
        <p:spPr>
          <a:xfrm>
            <a:off x="6035040" y="2962656"/>
            <a:ext cx="347472" cy="347472"/>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28" name="Text 25"/>
          <p:cNvSpPr txBox="1"/>
          <p:nvPr/>
        </p:nvSpPr>
        <p:spPr>
          <a:xfrm>
            <a:off x="6556248" y="2944368"/>
            <a:ext cx="1170432" cy="256032"/>
          </a:xfrm>
          <a:prstGeom prst="rect">
            <a:avLst/>
          </a:prstGeom>
          <a:noFill/>
          <a:effectLst/>
          <a:ln>
            <a:noFill/>
          </a:ln>
        </p:spPr>
        <p:txBody>
          <a:bodyPr wrap="square" lIns="0" tIns="0" rIns="0" bIns="0" rtlCol="0" anchor="ctr"/>
          <a:lstStyle/>
          <a:p>
            <a:pPr marL="0" indent="0">
              <a:buNone/>
            </a:pPr>
            <a:r>
              <a:rPr lang="en-US" sz="1250" b="1" dirty="0">
                <a:solidFill>
                  <a:srgbClr val="E0A33B"/>
                </a:solidFill>
                <a:latin typeface="Calibri" pitchFamily="34" charset="0"/>
                <a:ea typeface="Calibri" pitchFamily="34" charset="-122"/>
                <a:cs typeface="Calibri" pitchFamily="34" charset="-120"/>
              </a:rPr>
              <a:t>31.03.2027</a:t>
            </a:r>
            <a:endParaRPr lang="en-US" sz="1250" dirty="0"/>
          </a:p>
        </p:txBody>
      </p:sp>
      <p:sp>
        <p:nvSpPr>
          <p:cNvPr id="29" name="Text 26"/>
          <p:cNvSpPr txBox="1"/>
          <p:nvPr/>
        </p:nvSpPr>
        <p:spPr>
          <a:xfrm>
            <a:off x="7744968" y="2944368"/>
            <a:ext cx="3941064" cy="256032"/>
          </a:xfrm>
          <a:prstGeom prst="rect">
            <a:avLst/>
          </a:prstGeom>
          <a:noFill/>
          <a:effectLst/>
          <a:ln>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Nachweis beim Netzbetreiber</a:t>
            </a:r>
            <a:endParaRPr lang="en-US" sz="1250" dirty="0"/>
          </a:p>
        </p:txBody>
      </p:sp>
      <p:sp>
        <p:nvSpPr>
          <p:cNvPr id="30" name="Text 27"/>
          <p:cNvSpPr txBox="1"/>
          <p:nvPr/>
        </p:nvSpPr>
        <p:spPr>
          <a:xfrm>
            <a:off x="6556248" y="3200400"/>
            <a:ext cx="5129784" cy="512064"/>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Die Investitionsentscheidung ist gegenüber dem Netzbetreiber zu belegen.</a:t>
            </a:r>
            <a:endParaRPr lang="en-US" sz="1000" dirty="0"/>
          </a:p>
        </p:txBody>
      </p:sp>
      <p:sp>
        <p:nvSpPr>
          <p:cNvPr id="31" name="Shape 28"/>
          <p:cNvSpPr/>
          <p:nvPr/>
        </p:nvSpPr>
        <p:spPr>
          <a:xfrm>
            <a:off x="6035040" y="3785616"/>
            <a:ext cx="347472" cy="347472"/>
          </a:xfrm>
          <a:prstGeom prst="ellipse">
            <a:avLst/>
          </a:prstGeom>
          <a:solidFill>
            <a:srgbClr val="E0A33B"/>
          </a:solidFill>
          <a:ln>
            <a:solidFill/>
          </a:ln>
          <a:effectLst/>
        </p:spPr>
        <p:txBody>
          <a:bodyPr/>
          <a:lstStyle/>
          <a:p>
            <a:endParaRPr lang="de-DE"/>
          </a:p>
        </p:txBody>
      </p:sp>
      <p:sp>
        <p:nvSpPr>
          <p:cNvPr id="32" name="Text 29"/>
          <p:cNvSpPr txBox="1"/>
          <p:nvPr/>
        </p:nvSpPr>
        <p:spPr>
          <a:xfrm>
            <a:off x="6035040" y="3785616"/>
            <a:ext cx="347472" cy="347472"/>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33" name="Text 30"/>
          <p:cNvSpPr txBox="1"/>
          <p:nvPr/>
        </p:nvSpPr>
        <p:spPr>
          <a:xfrm>
            <a:off x="6556248" y="3767328"/>
            <a:ext cx="1170432" cy="256032"/>
          </a:xfrm>
          <a:prstGeom prst="rect">
            <a:avLst/>
          </a:prstGeom>
          <a:noFill/>
          <a:effectLst/>
          <a:ln>
            <a:noFill/>
          </a:ln>
        </p:spPr>
        <p:txBody>
          <a:bodyPr wrap="square" lIns="0" tIns="0" rIns="0" bIns="0" rtlCol="0" anchor="ctr"/>
          <a:lstStyle/>
          <a:p>
            <a:pPr marL="0" indent="0">
              <a:buNone/>
            </a:pPr>
            <a:r>
              <a:rPr lang="en-US" sz="1250" b="1" dirty="0">
                <a:solidFill>
                  <a:srgbClr val="E0A33B"/>
                </a:solidFill>
                <a:latin typeface="Calibri" pitchFamily="34" charset="0"/>
                <a:ea typeface="Calibri" pitchFamily="34" charset="-122"/>
                <a:cs typeface="Calibri" pitchFamily="34" charset="-120"/>
              </a:rPr>
              <a:t>04.08.2029</a:t>
            </a:r>
            <a:endParaRPr lang="en-US" sz="1250" dirty="0"/>
          </a:p>
        </p:txBody>
      </p:sp>
      <p:sp>
        <p:nvSpPr>
          <p:cNvPr id="34" name="Text 31"/>
          <p:cNvSpPr txBox="1"/>
          <p:nvPr/>
        </p:nvSpPr>
        <p:spPr>
          <a:xfrm>
            <a:off x="7744968" y="3767328"/>
            <a:ext cx="3941064" cy="256032"/>
          </a:xfrm>
          <a:prstGeom prst="rect">
            <a:avLst/>
          </a:prstGeom>
          <a:noFill/>
          <a:effectLst/>
          <a:ln>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Spätester Tag der Inbetriebnahme</a:t>
            </a:r>
            <a:endParaRPr lang="en-US" sz="1250" dirty="0"/>
          </a:p>
        </p:txBody>
      </p:sp>
      <p:sp>
        <p:nvSpPr>
          <p:cNvPr id="35" name="Text 32"/>
          <p:cNvSpPr txBox="1"/>
          <p:nvPr/>
        </p:nvSpPr>
        <p:spPr>
          <a:xfrm>
            <a:off x="6556248" y="4023360"/>
            <a:ext cx="5129784" cy="512064"/>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Danach greift ab 2029 der neue Kapazitätspreis: 4 bis 7 EUR je kW und Jahr, bei 8 MW rund 32.000 bis 56.000 EUR. Einen Arbeitspreis sieht AgNeS für Speicher nicht vor.</a:t>
            </a:r>
            <a:endParaRPr lang="en-US" sz="1000" dirty="0"/>
          </a:p>
        </p:txBody>
      </p:sp>
      <p:sp>
        <p:nvSpPr>
          <p:cNvPr id="36" name="Shape 33"/>
          <p:cNvSpPr/>
          <p:nvPr/>
        </p:nvSpPr>
        <p:spPr>
          <a:xfrm>
            <a:off x="5943600" y="4718304"/>
            <a:ext cx="5742432" cy="804672"/>
          </a:xfrm>
          <a:prstGeom prst="roundRect">
            <a:avLst>
              <a:gd name="adj" fmla="val 6818"/>
            </a:avLst>
          </a:prstGeom>
          <a:solidFill>
            <a:srgbClr val="22353E"/>
          </a:solidFill>
          <a:ln w="9525">
            <a:solidFill>
              <a:srgbClr val="2C4149"/>
            </a:solidFill>
            <a:prstDash val="solid"/>
          </a:ln>
          <a:effectLst/>
        </p:spPr>
        <p:txBody>
          <a:bodyPr/>
          <a:lstStyle/>
          <a:p>
            <a:endParaRPr lang="de-DE"/>
          </a:p>
        </p:txBody>
      </p:sp>
      <p:sp>
        <p:nvSpPr>
          <p:cNvPr id="37" name="Text 34"/>
          <p:cNvSpPr txBox="1"/>
          <p:nvPr/>
        </p:nvSpPr>
        <p:spPr>
          <a:xfrm>
            <a:off x="6144768" y="4800600"/>
            <a:ext cx="5340096" cy="640080"/>
          </a:xfrm>
          <a:prstGeom prst="rect">
            <a:avLst/>
          </a:prstGeom>
          <a:noFill/>
          <a:effectLst/>
          <a:ln>
            <a:noFill/>
          </a:ln>
        </p:spPr>
        <p:txBody>
          <a:bodyPr wrap="square" lIns="0" tIns="0" rIns="0" bIns="0" rtlCol="0" anchor="ctr"/>
          <a:lstStyle/>
          <a:p>
            <a:pPr marL="0" indent="0">
              <a:buNone/>
            </a:pPr>
            <a:r>
              <a:rPr lang="en-US" sz="1000" b="1" dirty="0">
                <a:solidFill>
                  <a:srgbClr val="E0A33B"/>
                </a:solidFill>
                <a:latin typeface="Calibri" pitchFamily="34" charset="0"/>
                <a:ea typeface="Calibri" pitchFamily="34" charset="-122"/>
                <a:cs typeface="Calibri" pitchFamily="34" charset="-120"/>
              </a:rPr>
              <a:t>Stand AgNeS: </a:t>
            </a:r>
            <a:r>
              <a:rPr lang="en-US" sz="1000" dirty="0">
                <a:solidFill>
                  <a:srgbClr val="FFFFFF"/>
                </a:solidFill>
                <a:latin typeface="Calibri" pitchFamily="34" charset="0"/>
                <a:ea typeface="Calibri" pitchFamily="34" charset="-122"/>
                <a:cs typeface="Calibri" pitchFamily="34" charset="-120"/>
              </a:rPr>
              <a:t>Die Konsultation endete am 18.09.2026, die Festlegung folgt Ende 2026. Die Richtung steht: Speicher zahlen ab 2029 nur einen Kapazitätspreis, keinen Arbeitspreis. </a:t>
            </a:r>
            <a:r>
              <a:rPr lang="en-US" sz="1000" dirty="0">
                <a:solidFill>
                  <a:srgbClr val="9FB3B8"/>
                </a:solidFill>
                <a:latin typeface="Calibri" pitchFamily="34" charset="0"/>
                <a:ea typeface="Calibri" pitchFamily="34" charset="-122"/>
                <a:cs typeface="Calibri" pitchFamily="34" charset="-120"/>
              </a:rPr>
              <a:t>Für die Investitionsentscheidung genügen verbindliche Bestellungen über die Hälfte des Investitionsvolumens - eine Netzanschlusszusage verlangt der Entwurf ausdrücklich nicht.</a:t>
            </a:r>
            <a:endParaRPr lang="en-US" sz="1000" dirty="0"/>
          </a:p>
        </p:txBody>
      </p:sp>
      <p:sp>
        <p:nvSpPr>
          <p:cNvPr id="38" name="Shape 35"/>
          <p:cNvSpPr/>
          <p:nvPr/>
        </p:nvSpPr>
        <p:spPr>
          <a:xfrm>
            <a:off x="502920" y="5687568"/>
            <a:ext cx="11183112" cy="548640"/>
          </a:xfrm>
          <a:prstGeom prst="roundRect">
            <a:avLst>
              <a:gd name="adj" fmla="val 10000"/>
            </a:avLst>
          </a:prstGeom>
          <a:solidFill>
            <a:srgbClr val="1C4E45"/>
          </a:solidFill>
          <a:ln w="12700">
            <a:solidFill>
              <a:srgbClr val="2E7D5B"/>
            </a:solidFill>
            <a:prstDash val="solid"/>
          </a:ln>
          <a:effectLst/>
        </p:spPr>
        <p:txBody>
          <a:bodyPr/>
          <a:lstStyle/>
          <a:p>
            <a:endParaRPr lang="de-DE"/>
          </a:p>
        </p:txBody>
      </p:sp>
      <p:sp>
        <p:nvSpPr>
          <p:cNvPr id="39" name="Text 36"/>
          <p:cNvSpPr txBox="1"/>
          <p:nvPr/>
        </p:nvSpPr>
        <p:spPr>
          <a:xfrm>
            <a:off x="758952" y="5742432"/>
            <a:ext cx="10671048" cy="438912"/>
          </a:xfrm>
          <a:prstGeom prst="rect">
            <a:avLst/>
          </a:prstGeom>
          <a:noFill/>
          <a:effectLst/>
          <a:ln>
            <a:noFill/>
          </a:ln>
        </p:spPr>
        <p:txBody>
          <a:bodyPr wrap="square" lIns="0" tIns="0" rIns="0" bIns="0"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Ein Modell, viele Speicher: In der enervault Holding AG werden die Beteiligungen gebündelt und die gemeinsame Vermarktungs- und IT-Einheit aufgebaut, die die Strommengen aller Standorte direkt an der Börse und in den Ausschreibungen der Übertragungsnetzbetreiber vermarktet. Investoren beteiligen sich an der Holding und damit am gesamten Portfolio.</a:t>
            </a:r>
            <a:endParaRPr lang="en-US" sz="1100" dirty="0"/>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42B"/>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02920" y="237744"/>
            <a:ext cx="402336" cy="402336"/>
          </a:xfrm>
          <a:prstGeom prst="rect">
            <a:avLst/>
          </a:prstGeom>
          <a:ln>
            <a:solidFill/>
          </a:ln>
          <a:effectLst/>
        </p:spPr>
      </p:pic>
      <p:sp>
        <p:nvSpPr>
          <p:cNvPr id="3" name="TextBox 2"/>
          <p:cNvSpPr txBox="1"/>
          <p:nvPr/>
        </p:nvSpPr>
        <p:spPr>
          <a:xfrm>
            <a:off x="1005840" y="274320"/>
            <a:ext cx="2194560" cy="365760"/>
          </a:xfrm>
          <a:prstGeom prst="rect">
            <a:avLst/>
          </a:prstGeom>
          <a:noFill/>
          <a:effectLst/>
          <a:ln>
            <a:noFill/>
          </a:ln>
        </p:spPr>
        <p:txBody>
          <a:bodyPr wrap="square" lIns="0" rIns="0" tIns="0" bIns="0">
            <a:spAutoFit/>
          </a:bodyPr>
          <a:lstStyle/>
          <a:p>
            <a:pPr algn="l"/>
            <a:r>
              <a:rPr sz="1700" b="1" i="0">
                <a:solidFill>
                  <a:srgbClr val="9FB3B8"/>
                </a:solidFill>
                <a:latin typeface="Calibri"/>
              </a:rPr>
              <a:t>ener:vault</a:t>
            </a:r>
          </a:p>
        </p:txBody>
      </p:sp>
      <p:sp>
        <p:nvSpPr>
          <p:cNvPr id="4" name="TextBox 3"/>
          <p:cNvSpPr txBox="1"/>
          <p:nvPr/>
        </p:nvSpPr>
        <p:spPr>
          <a:xfrm>
            <a:off x="10607040" y="274320"/>
            <a:ext cx="1097280" cy="274320"/>
          </a:xfrm>
          <a:prstGeom prst="rect">
            <a:avLst/>
          </a:prstGeom>
          <a:noFill/>
          <a:effectLst/>
          <a:ln>
            <a:noFill/>
          </a:ln>
        </p:spPr>
        <p:txBody>
          <a:bodyPr wrap="square" lIns="0" rIns="0" tIns="0" bIns="0">
            <a:spAutoFit/>
          </a:bodyPr>
          <a:lstStyle/>
          <a:p>
            <a:pPr algn="r"/>
            <a:r>
              <a:rPr sz="1100" b="0" i="0">
                <a:solidFill>
                  <a:srgbClr val="9FB3B8"/>
                </a:solidFill>
                <a:latin typeface="Calibri"/>
              </a:rPr>
              <a:t>5 / 9</a:t>
            </a:r>
          </a:p>
        </p:txBody>
      </p:sp>
      <p:sp>
        <p:nvSpPr>
          <p:cNvPr id="5" name="TextBox 4"/>
          <p:cNvSpPr txBox="1"/>
          <p:nvPr/>
        </p:nvSpPr>
        <p:spPr>
          <a:xfrm>
            <a:off x="548640" y="731520"/>
            <a:ext cx="11155680" cy="548640"/>
          </a:xfrm>
          <a:prstGeom prst="rect">
            <a:avLst/>
          </a:prstGeom>
          <a:noFill/>
          <a:effectLst/>
          <a:ln>
            <a:noFill/>
          </a:ln>
        </p:spPr>
        <p:txBody>
          <a:bodyPr wrap="square" lIns="0" rIns="0" tIns="0" bIns="0">
            <a:spAutoFit/>
          </a:bodyPr>
          <a:lstStyle/>
          <a:p>
            <a:pPr algn="l"/>
            <a:r>
              <a:rPr sz="3300" b="1" i="0">
                <a:solidFill>
                  <a:srgbClr val="FFFFFF"/>
                </a:solidFill>
                <a:latin typeface="Calibri"/>
              </a:rPr>
              <a:t>So wächst die Struktur mit</a:t>
            </a:r>
          </a:p>
        </p:txBody>
      </p:sp>
      <p:sp>
        <p:nvSpPr>
          <p:cNvPr id="6" name="TextBox 5"/>
          <p:cNvSpPr txBox="1"/>
          <p:nvPr/>
        </p:nvSpPr>
        <p:spPr>
          <a:xfrm>
            <a:off x="548640" y="1280160"/>
            <a:ext cx="11155680" cy="365760"/>
          </a:xfrm>
          <a:prstGeom prst="rect">
            <a:avLst/>
          </a:prstGeom>
          <a:noFill/>
          <a:effectLst/>
          <a:ln>
            <a:noFill/>
          </a:ln>
        </p:spPr>
        <p:txBody>
          <a:bodyPr wrap="square" lIns="0" rIns="0" tIns="0" bIns="0">
            <a:spAutoFit/>
          </a:bodyPr>
          <a:lstStyle/>
          <a:p>
            <a:pPr algn="l"/>
            <a:r>
              <a:rPr sz="1400" b="0" i="0">
                <a:solidFill>
                  <a:srgbClr val="9FB3B8"/>
                </a:solidFill>
                <a:latin typeface="Calibri"/>
              </a:rPr>
              <a:t>Eine Holding, je Land eine Gesellschaft, je Speicher eine eigene Gesellschaft mit dem Grundstückseigentümer.</a:t>
            </a:r>
          </a:p>
        </p:txBody>
      </p:sp>
      <p:sp>
        <p:nvSpPr>
          <p:cNvPr id="7" name="Rounded Rectangle 6"/>
          <p:cNvSpPr/>
          <p:nvPr/>
        </p:nvSpPr>
        <p:spPr>
          <a:xfrm>
            <a:off x="3931920" y="1691640"/>
            <a:ext cx="4297680" cy="868680"/>
          </a:xfrm>
          <a:prstGeom prst="roundRect">
            <a:avLst>
              <a:gd name="adj" fmla="val 2000"/>
            </a:avLst>
          </a:prstGeom>
          <a:solidFill>
            <a:srgbClr val="16242B"/>
          </a:solidFill>
          <a:ln>
            <a:solidFill/>
          </a:ln>
          <a:effectLst/>
        </p:spPr>
        <p:txBody>
          <a:bodyPr rtlCol="0" anchor="ctr"/>
          <a:lstStyle/>
          <a:p/>
        </p:txBody>
      </p:sp>
      <p:sp>
        <p:nvSpPr>
          <p:cNvPr id="8" name="TextBox 7"/>
          <p:cNvSpPr txBox="1"/>
          <p:nvPr/>
        </p:nvSpPr>
        <p:spPr>
          <a:xfrm>
            <a:off x="4160520" y="1828800"/>
            <a:ext cx="3840480" cy="320040"/>
          </a:xfrm>
          <a:prstGeom prst="rect">
            <a:avLst/>
          </a:prstGeom>
          <a:noFill/>
          <a:effectLst/>
          <a:ln>
            <a:noFill/>
          </a:ln>
        </p:spPr>
        <p:txBody>
          <a:bodyPr wrap="square" lIns="0" rIns="0" tIns="0" bIns="0">
            <a:spAutoFit/>
          </a:bodyPr>
          <a:lstStyle/>
          <a:p>
            <a:pPr algn="ctr"/>
            <a:r>
              <a:rPr sz="1700" b="1" i="0">
                <a:solidFill>
                  <a:srgbClr val="FFFFFF"/>
                </a:solidFill>
                <a:latin typeface="Calibri"/>
              </a:rPr>
              <a:t>enervault Holding AG</a:t>
            </a:r>
          </a:p>
        </p:txBody>
      </p:sp>
      <p:sp>
        <p:nvSpPr>
          <p:cNvPr id="9" name="TextBox 8"/>
          <p:cNvSpPr txBox="1"/>
          <p:nvPr/>
        </p:nvSpPr>
        <p:spPr>
          <a:xfrm>
            <a:off x="4160520" y="2176272"/>
            <a:ext cx="3840480" cy="274320"/>
          </a:xfrm>
          <a:prstGeom prst="rect">
            <a:avLst/>
          </a:prstGeom>
          <a:noFill/>
          <a:effectLst/>
          <a:ln>
            <a:noFill/>
          </a:ln>
        </p:spPr>
        <p:txBody>
          <a:bodyPr wrap="square" lIns="0" rIns="0" tIns="0" bIns="0">
            <a:spAutoFit/>
          </a:bodyPr>
          <a:lstStyle/>
          <a:p>
            <a:pPr algn="ctr"/>
            <a:r>
              <a:rPr sz="1050" b="0" i="0">
                <a:solidFill>
                  <a:srgbClr val="9FB3B8"/>
                </a:solidFill>
                <a:latin typeface="Calibri"/>
              </a:rPr>
              <a:t>Kapital · Vermarktung · IT · Präqualifikation</a:t>
            </a:r>
          </a:p>
        </p:txBody>
      </p:sp>
      <p:sp>
        <p:nvSpPr>
          <p:cNvPr id="10" name="Rounded Rectangle 9"/>
          <p:cNvSpPr/>
          <p:nvPr/>
        </p:nvSpPr>
        <p:spPr>
          <a:xfrm>
            <a:off x="548640" y="1783080"/>
            <a:ext cx="2926080" cy="685800"/>
          </a:xfrm>
          <a:prstGeom prst="roundRect">
            <a:avLst>
              <a:gd name="adj" fmla="val 2000"/>
            </a:avLst>
          </a:prstGeom>
          <a:solidFill>
            <a:srgbClr val="22353E"/>
          </a:solidFill>
          <a:ln w="12700">
            <a:solidFill>
              <a:srgbClr val="1F5673"/>
            </a:solidFill>
          </a:ln>
          <a:effectLst/>
        </p:spPr>
        <p:txBody>
          <a:bodyPr rtlCol="0" anchor="ctr"/>
          <a:lstStyle/>
          <a:p/>
        </p:txBody>
      </p:sp>
      <p:sp>
        <p:nvSpPr>
          <p:cNvPr id="11" name="TextBox 10"/>
          <p:cNvSpPr txBox="1"/>
          <p:nvPr/>
        </p:nvSpPr>
        <p:spPr>
          <a:xfrm>
            <a:off x="777240" y="1901952"/>
            <a:ext cx="2468880" cy="274320"/>
          </a:xfrm>
          <a:prstGeom prst="rect">
            <a:avLst/>
          </a:prstGeom>
          <a:noFill/>
          <a:effectLst/>
          <a:ln>
            <a:noFill/>
          </a:ln>
        </p:spPr>
        <p:txBody>
          <a:bodyPr wrap="square" lIns="0" rIns="0" tIns="0" bIns="0">
            <a:spAutoFit/>
          </a:bodyPr>
          <a:lstStyle/>
          <a:p>
            <a:pPr algn="l"/>
            <a:r>
              <a:rPr sz="1300" b="1" i="0">
                <a:solidFill>
                  <a:srgbClr val="4E9BC4"/>
                </a:solidFill>
                <a:latin typeface="Calibri"/>
              </a:rPr>
              <a:t>Investoren</a:t>
            </a:r>
          </a:p>
        </p:txBody>
      </p:sp>
      <p:sp>
        <p:nvSpPr>
          <p:cNvPr id="12" name="TextBox 11"/>
          <p:cNvSpPr txBox="1"/>
          <p:nvPr/>
        </p:nvSpPr>
        <p:spPr>
          <a:xfrm>
            <a:off x="777240" y="2176272"/>
            <a:ext cx="2468880" cy="274320"/>
          </a:xfrm>
          <a:prstGeom prst="rect">
            <a:avLst/>
          </a:prstGeom>
          <a:noFill/>
          <a:effectLst/>
          <a:ln>
            <a:noFill/>
          </a:ln>
        </p:spPr>
        <p:txBody>
          <a:bodyPr wrap="square" lIns="0" rIns="0" tIns="0" bIns="0">
            <a:spAutoFit/>
          </a:bodyPr>
          <a:lstStyle/>
          <a:p>
            <a:pPr algn="l"/>
            <a:r>
              <a:rPr sz="1000" b="0" i="0">
                <a:solidFill>
                  <a:srgbClr val="9FB3B8"/>
                </a:solidFill>
                <a:latin typeface="Calibri"/>
              </a:rPr>
              <a:t>halten Aktien der Holding</a:t>
            </a:r>
          </a:p>
        </p:txBody>
      </p:sp>
      <p:sp>
        <p:nvSpPr>
          <p:cNvPr id="13" name="Rounded Rectangle 12"/>
          <p:cNvSpPr/>
          <p:nvPr/>
        </p:nvSpPr>
        <p:spPr>
          <a:xfrm>
            <a:off x="8686800" y="1783080"/>
            <a:ext cx="3017520" cy="685800"/>
          </a:xfrm>
          <a:prstGeom prst="roundRect">
            <a:avLst>
              <a:gd name="adj" fmla="val 2000"/>
            </a:avLst>
          </a:prstGeom>
          <a:solidFill>
            <a:srgbClr val="3A3122"/>
          </a:solidFill>
          <a:ln w="12700">
            <a:solidFill>
              <a:srgbClr val="E0A33B"/>
            </a:solidFill>
            <a:prstDash val="dash"/>
          </a:ln>
          <a:effectLst/>
        </p:spPr>
        <p:txBody>
          <a:bodyPr rtlCol="0" anchor="ctr"/>
          <a:lstStyle/>
          <a:p/>
        </p:txBody>
      </p:sp>
      <p:sp>
        <p:nvSpPr>
          <p:cNvPr id="14" name="TextBox 13"/>
          <p:cNvSpPr txBox="1"/>
          <p:nvPr/>
        </p:nvSpPr>
        <p:spPr>
          <a:xfrm>
            <a:off x="8915400" y="1874519"/>
            <a:ext cx="2560320" cy="274320"/>
          </a:xfrm>
          <a:prstGeom prst="rect">
            <a:avLst/>
          </a:prstGeom>
          <a:noFill/>
          <a:effectLst/>
          <a:ln>
            <a:noFill/>
          </a:ln>
        </p:spPr>
        <p:txBody>
          <a:bodyPr wrap="square" lIns="0" rIns="0" tIns="0" bIns="0">
            <a:spAutoFit/>
          </a:bodyPr>
          <a:lstStyle/>
          <a:p>
            <a:pPr algn="l"/>
            <a:r>
              <a:rPr sz="1200" b="1" i="0">
                <a:solidFill>
                  <a:srgbClr val="E0A33B"/>
                </a:solidFill>
                <a:latin typeface="Calibri"/>
              </a:rPr>
              <a:t>Jung &amp; Meyer GmbH</a:t>
            </a:r>
          </a:p>
        </p:txBody>
      </p:sp>
      <p:sp>
        <p:nvSpPr>
          <p:cNvPr id="15" name="TextBox 14"/>
          <p:cNvSpPr txBox="1"/>
          <p:nvPr/>
        </p:nvSpPr>
        <p:spPr>
          <a:xfrm>
            <a:off x="8915400" y="2130552"/>
            <a:ext cx="2560320" cy="365760"/>
          </a:xfrm>
          <a:prstGeom prst="rect">
            <a:avLst/>
          </a:prstGeom>
          <a:noFill/>
          <a:effectLst/>
          <a:ln>
            <a:noFill/>
          </a:ln>
        </p:spPr>
        <p:txBody>
          <a:bodyPr wrap="square" lIns="0" rIns="0" tIns="0" bIns="0">
            <a:spAutoFit/>
          </a:bodyPr>
          <a:lstStyle/>
          <a:p>
            <a:pPr algn="l"/>
            <a:r>
              <a:rPr sz="950" b="0" i="0">
                <a:solidFill>
                  <a:srgbClr val="9FB3B8"/>
                </a:solidFill>
                <a:latin typeface="Calibri"/>
              </a:rPr>
              <a:t>KI, Optimierer, Zwilling, Beschaffung - Lieferant, nicht beteiligt</a:t>
            </a:r>
          </a:p>
        </p:txBody>
      </p:sp>
      <p:sp>
        <p:nvSpPr>
          <p:cNvPr id="16" name="Rounded Rectangle 15"/>
          <p:cNvSpPr/>
          <p:nvPr/>
        </p:nvSpPr>
        <p:spPr>
          <a:xfrm>
            <a:off x="548640" y="3063240"/>
            <a:ext cx="2651760" cy="640080"/>
          </a:xfrm>
          <a:prstGeom prst="roundRect">
            <a:avLst>
              <a:gd name="adj" fmla="val 2000"/>
            </a:avLst>
          </a:prstGeom>
          <a:solidFill>
            <a:srgbClr val="22353E"/>
          </a:solidFill>
          <a:ln w="12700">
            <a:solidFill>
              <a:srgbClr val="2E7D5B"/>
            </a:solidFill>
          </a:ln>
          <a:effectLst/>
        </p:spPr>
        <p:txBody>
          <a:bodyPr rtlCol="0" anchor="ctr"/>
          <a:lstStyle/>
          <a:p/>
        </p:txBody>
      </p:sp>
      <p:sp>
        <p:nvSpPr>
          <p:cNvPr id="17" name="TextBox 16"/>
          <p:cNvSpPr txBox="1"/>
          <p:nvPr/>
        </p:nvSpPr>
        <p:spPr>
          <a:xfrm>
            <a:off x="731520" y="3172968"/>
            <a:ext cx="2286000" cy="274320"/>
          </a:xfrm>
          <a:prstGeom prst="rect">
            <a:avLst/>
          </a:prstGeom>
          <a:noFill/>
          <a:effectLst/>
          <a:ln>
            <a:noFill/>
          </a:ln>
        </p:spPr>
        <p:txBody>
          <a:bodyPr wrap="square" lIns="0" rIns="0" tIns="0" bIns="0">
            <a:spAutoFit/>
          </a:bodyPr>
          <a:lstStyle/>
          <a:p>
            <a:pPr algn="l"/>
            <a:r>
              <a:rPr sz="1150" b="1" i="0">
                <a:solidFill>
                  <a:srgbClr val="3FA277"/>
                </a:solidFill>
                <a:latin typeface="Calibri"/>
              </a:rPr>
              <a:t>enervault Deutschland</a:t>
            </a:r>
          </a:p>
        </p:txBody>
      </p:sp>
      <p:sp>
        <p:nvSpPr>
          <p:cNvPr id="18" name="TextBox 17"/>
          <p:cNvSpPr txBox="1"/>
          <p:nvPr/>
        </p:nvSpPr>
        <p:spPr>
          <a:xfrm>
            <a:off x="731520" y="3410712"/>
            <a:ext cx="2286000" cy="228600"/>
          </a:xfrm>
          <a:prstGeom prst="rect">
            <a:avLst/>
          </a:prstGeom>
          <a:noFill/>
          <a:effectLst/>
          <a:ln>
            <a:noFill/>
          </a:ln>
        </p:spPr>
        <p:txBody>
          <a:bodyPr wrap="square" lIns="0" rIns="0" tIns="0" bIns="0">
            <a:spAutoFit/>
          </a:bodyPr>
          <a:lstStyle/>
          <a:p>
            <a:pPr algn="l"/>
            <a:r>
              <a:rPr sz="900" b="0" i="0">
                <a:solidFill>
                  <a:srgbClr val="9FB3B8"/>
                </a:solidFill>
                <a:latin typeface="Calibri"/>
              </a:rPr>
              <a:t>Landesgesellschaft</a:t>
            </a:r>
          </a:p>
        </p:txBody>
      </p:sp>
      <p:sp>
        <p:nvSpPr>
          <p:cNvPr id="19" name="Rounded Rectangle 18"/>
          <p:cNvSpPr/>
          <p:nvPr/>
        </p:nvSpPr>
        <p:spPr>
          <a:xfrm>
            <a:off x="777240" y="4069080"/>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20" name="TextBox 19"/>
          <p:cNvSpPr txBox="1"/>
          <p:nvPr/>
        </p:nvSpPr>
        <p:spPr>
          <a:xfrm>
            <a:off x="932688" y="4133088"/>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Bodensee · 16 MWh</a:t>
            </a:r>
          </a:p>
        </p:txBody>
      </p:sp>
      <p:sp>
        <p:nvSpPr>
          <p:cNvPr id="21" name="TextBox 20"/>
          <p:cNvSpPr txBox="1"/>
          <p:nvPr/>
        </p:nvSpPr>
        <p:spPr>
          <a:xfrm>
            <a:off x="932688" y="4315968"/>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22" name="Rounded Rectangle 21"/>
          <p:cNvSpPr/>
          <p:nvPr/>
        </p:nvSpPr>
        <p:spPr>
          <a:xfrm>
            <a:off x="777240" y="4636008"/>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23" name="TextBox 22"/>
          <p:cNvSpPr txBox="1"/>
          <p:nvPr/>
        </p:nvSpPr>
        <p:spPr>
          <a:xfrm>
            <a:off x="932688" y="4700016"/>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Standort 2</a:t>
            </a:r>
          </a:p>
        </p:txBody>
      </p:sp>
      <p:sp>
        <p:nvSpPr>
          <p:cNvPr id="24" name="TextBox 23"/>
          <p:cNvSpPr txBox="1"/>
          <p:nvPr/>
        </p:nvSpPr>
        <p:spPr>
          <a:xfrm>
            <a:off x="932688" y="4882896"/>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25" name="Rounded Rectangle 24"/>
          <p:cNvSpPr/>
          <p:nvPr/>
        </p:nvSpPr>
        <p:spPr>
          <a:xfrm>
            <a:off x="777240" y="5202936"/>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26" name="TextBox 25"/>
          <p:cNvSpPr txBox="1"/>
          <p:nvPr/>
        </p:nvSpPr>
        <p:spPr>
          <a:xfrm>
            <a:off x="932688" y="5266944"/>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Standort 3</a:t>
            </a:r>
          </a:p>
        </p:txBody>
      </p:sp>
      <p:sp>
        <p:nvSpPr>
          <p:cNvPr id="27" name="TextBox 26"/>
          <p:cNvSpPr txBox="1"/>
          <p:nvPr/>
        </p:nvSpPr>
        <p:spPr>
          <a:xfrm>
            <a:off x="932688" y="5449824"/>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28" name="Rounded Rectangle 27"/>
          <p:cNvSpPr/>
          <p:nvPr/>
        </p:nvSpPr>
        <p:spPr>
          <a:xfrm>
            <a:off x="3429000" y="3063240"/>
            <a:ext cx="2651760" cy="640080"/>
          </a:xfrm>
          <a:prstGeom prst="roundRect">
            <a:avLst>
              <a:gd name="adj" fmla="val 2000"/>
            </a:avLst>
          </a:prstGeom>
          <a:solidFill>
            <a:srgbClr val="22353E"/>
          </a:solidFill>
          <a:ln w="12700">
            <a:solidFill>
              <a:srgbClr val="1F5673"/>
            </a:solidFill>
          </a:ln>
          <a:effectLst/>
        </p:spPr>
        <p:txBody>
          <a:bodyPr rtlCol="0" anchor="ctr"/>
          <a:lstStyle/>
          <a:p/>
        </p:txBody>
      </p:sp>
      <p:sp>
        <p:nvSpPr>
          <p:cNvPr id="29" name="TextBox 28"/>
          <p:cNvSpPr txBox="1"/>
          <p:nvPr/>
        </p:nvSpPr>
        <p:spPr>
          <a:xfrm>
            <a:off x="3611880" y="3172968"/>
            <a:ext cx="2286000" cy="274320"/>
          </a:xfrm>
          <a:prstGeom prst="rect">
            <a:avLst/>
          </a:prstGeom>
          <a:noFill/>
          <a:effectLst/>
          <a:ln>
            <a:noFill/>
          </a:ln>
        </p:spPr>
        <p:txBody>
          <a:bodyPr wrap="square" lIns="0" rIns="0" tIns="0" bIns="0">
            <a:spAutoFit/>
          </a:bodyPr>
          <a:lstStyle/>
          <a:p>
            <a:pPr algn="l"/>
            <a:r>
              <a:rPr sz="1150" b="1" i="0">
                <a:solidFill>
                  <a:srgbClr val="4E9BC4"/>
                </a:solidFill>
                <a:latin typeface="Calibri"/>
              </a:rPr>
              <a:t>enervault Italia</a:t>
            </a:r>
          </a:p>
        </p:txBody>
      </p:sp>
      <p:sp>
        <p:nvSpPr>
          <p:cNvPr id="30" name="TextBox 29"/>
          <p:cNvSpPr txBox="1"/>
          <p:nvPr/>
        </p:nvSpPr>
        <p:spPr>
          <a:xfrm>
            <a:off x="3611880" y="3410712"/>
            <a:ext cx="2286000" cy="228600"/>
          </a:xfrm>
          <a:prstGeom prst="rect">
            <a:avLst/>
          </a:prstGeom>
          <a:noFill/>
          <a:effectLst/>
          <a:ln>
            <a:noFill/>
          </a:ln>
        </p:spPr>
        <p:txBody>
          <a:bodyPr wrap="square" lIns="0" rIns="0" tIns="0" bIns="0">
            <a:spAutoFit/>
          </a:bodyPr>
          <a:lstStyle/>
          <a:p>
            <a:pPr algn="l"/>
            <a:r>
              <a:rPr sz="900" b="0" i="0">
                <a:solidFill>
                  <a:srgbClr val="9FB3B8"/>
                </a:solidFill>
                <a:latin typeface="Calibri"/>
              </a:rPr>
              <a:t>Landesgesellschaft</a:t>
            </a:r>
          </a:p>
        </p:txBody>
      </p:sp>
      <p:sp>
        <p:nvSpPr>
          <p:cNvPr id="31" name="Rounded Rectangle 30"/>
          <p:cNvSpPr/>
          <p:nvPr/>
        </p:nvSpPr>
        <p:spPr>
          <a:xfrm>
            <a:off x="3657600" y="4069080"/>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32" name="TextBox 31"/>
          <p:cNvSpPr txBox="1"/>
          <p:nvPr/>
        </p:nvSpPr>
        <p:spPr>
          <a:xfrm>
            <a:off x="3813048" y="4133088"/>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Standort 1</a:t>
            </a:r>
          </a:p>
        </p:txBody>
      </p:sp>
      <p:sp>
        <p:nvSpPr>
          <p:cNvPr id="33" name="TextBox 32"/>
          <p:cNvSpPr txBox="1"/>
          <p:nvPr/>
        </p:nvSpPr>
        <p:spPr>
          <a:xfrm>
            <a:off x="3813048" y="4315968"/>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34" name="Rounded Rectangle 33"/>
          <p:cNvSpPr/>
          <p:nvPr/>
        </p:nvSpPr>
        <p:spPr>
          <a:xfrm>
            <a:off x="3657600" y="4636008"/>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35" name="TextBox 34"/>
          <p:cNvSpPr txBox="1"/>
          <p:nvPr/>
        </p:nvSpPr>
        <p:spPr>
          <a:xfrm>
            <a:off x="3813048" y="4700016"/>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Standort 2</a:t>
            </a:r>
          </a:p>
        </p:txBody>
      </p:sp>
      <p:sp>
        <p:nvSpPr>
          <p:cNvPr id="36" name="TextBox 35"/>
          <p:cNvSpPr txBox="1"/>
          <p:nvPr/>
        </p:nvSpPr>
        <p:spPr>
          <a:xfrm>
            <a:off x="3813048" y="4882896"/>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37" name="Rounded Rectangle 36"/>
          <p:cNvSpPr/>
          <p:nvPr/>
        </p:nvSpPr>
        <p:spPr>
          <a:xfrm>
            <a:off x="6309359" y="3063240"/>
            <a:ext cx="2651760" cy="640080"/>
          </a:xfrm>
          <a:prstGeom prst="roundRect">
            <a:avLst>
              <a:gd name="adj" fmla="val 2000"/>
            </a:avLst>
          </a:prstGeom>
          <a:solidFill>
            <a:srgbClr val="22353E"/>
          </a:solidFill>
          <a:ln w="12700">
            <a:solidFill>
              <a:srgbClr val="1F5673"/>
            </a:solidFill>
          </a:ln>
          <a:effectLst/>
        </p:spPr>
        <p:txBody>
          <a:bodyPr rtlCol="0" anchor="ctr"/>
          <a:lstStyle/>
          <a:p/>
        </p:txBody>
      </p:sp>
      <p:sp>
        <p:nvSpPr>
          <p:cNvPr id="38" name="TextBox 37"/>
          <p:cNvSpPr txBox="1"/>
          <p:nvPr/>
        </p:nvSpPr>
        <p:spPr>
          <a:xfrm>
            <a:off x="6492240" y="3172968"/>
            <a:ext cx="2286000" cy="274320"/>
          </a:xfrm>
          <a:prstGeom prst="rect">
            <a:avLst/>
          </a:prstGeom>
          <a:noFill/>
          <a:effectLst/>
          <a:ln>
            <a:noFill/>
          </a:ln>
        </p:spPr>
        <p:txBody>
          <a:bodyPr wrap="square" lIns="0" rIns="0" tIns="0" bIns="0">
            <a:spAutoFit/>
          </a:bodyPr>
          <a:lstStyle/>
          <a:p>
            <a:pPr algn="l"/>
            <a:r>
              <a:rPr sz="1150" b="1" i="0">
                <a:solidFill>
                  <a:srgbClr val="4E9BC4"/>
                </a:solidFill>
                <a:latin typeface="Calibri"/>
              </a:rPr>
              <a:t>enervault Polska</a:t>
            </a:r>
          </a:p>
        </p:txBody>
      </p:sp>
      <p:sp>
        <p:nvSpPr>
          <p:cNvPr id="39" name="TextBox 38"/>
          <p:cNvSpPr txBox="1"/>
          <p:nvPr/>
        </p:nvSpPr>
        <p:spPr>
          <a:xfrm>
            <a:off x="6492240" y="3410712"/>
            <a:ext cx="2286000" cy="228600"/>
          </a:xfrm>
          <a:prstGeom prst="rect">
            <a:avLst/>
          </a:prstGeom>
          <a:noFill/>
          <a:effectLst/>
          <a:ln>
            <a:noFill/>
          </a:ln>
        </p:spPr>
        <p:txBody>
          <a:bodyPr wrap="square" lIns="0" rIns="0" tIns="0" bIns="0">
            <a:spAutoFit/>
          </a:bodyPr>
          <a:lstStyle/>
          <a:p>
            <a:pPr algn="l"/>
            <a:r>
              <a:rPr sz="900" b="0" i="0">
                <a:solidFill>
                  <a:srgbClr val="9FB3B8"/>
                </a:solidFill>
                <a:latin typeface="Calibri"/>
              </a:rPr>
              <a:t>Landesgesellschaft</a:t>
            </a:r>
          </a:p>
        </p:txBody>
      </p:sp>
      <p:sp>
        <p:nvSpPr>
          <p:cNvPr id="40" name="Rounded Rectangle 39"/>
          <p:cNvSpPr/>
          <p:nvPr/>
        </p:nvSpPr>
        <p:spPr>
          <a:xfrm>
            <a:off x="6537959" y="4069080"/>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41" name="TextBox 40"/>
          <p:cNvSpPr txBox="1"/>
          <p:nvPr/>
        </p:nvSpPr>
        <p:spPr>
          <a:xfrm>
            <a:off x="6693407" y="4133088"/>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Standort 1</a:t>
            </a:r>
          </a:p>
        </p:txBody>
      </p:sp>
      <p:sp>
        <p:nvSpPr>
          <p:cNvPr id="42" name="TextBox 41"/>
          <p:cNvSpPr txBox="1"/>
          <p:nvPr/>
        </p:nvSpPr>
        <p:spPr>
          <a:xfrm>
            <a:off x="6693407" y="4315968"/>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43" name="Rounded Rectangle 42"/>
          <p:cNvSpPr/>
          <p:nvPr/>
        </p:nvSpPr>
        <p:spPr>
          <a:xfrm>
            <a:off x="9189719" y="3063240"/>
            <a:ext cx="2651760" cy="640080"/>
          </a:xfrm>
          <a:prstGeom prst="roundRect">
            <a:avLst>
              <a:gd name="adj" fmla="val 2000"/>
            </a:avLst>
          </a:prstGeom>
          <a:solidFill>
            <a:srgbClr val="22353E"/>
          </a:solidFill>
          <a:ln w="12700">
            <a:solidFill>
              <a:srgbClr val="5C6F76"/>
            </a:solidFill>
          </a:ln>
          <a:effectLst/>
        </p:spPr>
        <p:txBody>
          <a:bodyPr rtlCol="0" anchor="ctr"/>
          <a:lstStyle/>
          <a:p/>
        </p:txBody>
      </p:sp>
      <p:sp>
        <p:nvSpPr>
          <p:cNvPr id="44" name="TextBox 43"/>
          <p:cNvSpPr txBox="1"/>
          <p:nvPr/>
        </p:nvSpPr>
        <p:spPr>
          <a:xfrm>
            <a:off x="9372599" y="3172968"/>
            <a:ext cx="2286000" cy="274320"/>
          </a:xfrm>
          <a:prstGeom prst="rect">
            <a:avLst/>
          </a:prstGeom>
          <a:noFill/>
          <a:effectLst/>
          <a:ln>
            <a:noFill/>
          </a:ln>
        </p:spPr>
        <p:txBody>
          <a:bodyPr wrap="square" lIns="0" rIns="0" tIns="0" bIns="0">
            <a:spAutoFit/>
          </a:bodyPr>
          <a:lstStyle/>
          <a:p>
            <a:pPr algn="l"/>
            <a:r>
              <a:rPr sz="1150" b="1" i="0">
                <a:solidFill>
                  <a:srgbClr val="9FB3B8"/>
                </a:solidFill>
                <a:latin typeface="Calibri"/>
              </a:rPr>
              <a:t>weitere Märkte</a:t>
            </a:r>
          </a:p>
        </p:txBody>
      </p:sp>
      <p:sp>
        <p:nvSpPr>
          <p:cNvPr id="45" name="TextBox 44"/>
          <p:cNvSpPr txBox="1"/>
          <p:nvPr/>
        </p:nvSpPr>
        <p:spPr>
          <a:xfrm>
            <a:off x="9372599" y="3410712"/>
            <a:ext cx="2286000" cy="228600"/>
          </a:xfrm>
          <a:prstGeom prst="rect">
            <a:avLst/>
          </a:prstGeom>
          <a:noFill/>
          <a:effectLst/>
          <a:ln>
            <a:noFill/>
          </a:ln>
        </p:spPr>
        <p:txBody>
          <a:bodyPr wrap="square" lIns="0" rIns="0" tIns="0" bIns="0">
            <a:spAutoFit/>
          </a:bodyPr>
          <a:lstStyle/>
          <a:p>
            <a:pPr algn="l"/>
            <a:r>
              <a:rPr sz="900" b="0" i="0">
                <a:solidFill>
                  <a:srgbClr val="9FB3B8"/>
                </a:solidFill>
                <a:latin typeface="Calibri"/>
              </a:rPr>
              <a:t>Landesgesellschaft</a:t>
            </a:r>
          </a:p>
        </p:txBody>
      </p:sp>
      <p:sp>
        <p:nvSpPr>
          <p:cNvPr id="46" name="Rounded Rectangle 45"/>
          <p:cNvSpPr/>
          <p:nvPr/>
        </p:nvSpPr>
        <p:spPr>
          <a:xfrm>
            <a:off x="9418319" y="4069080"/>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47" name="TextBox 46"/>
          <p:cNvSpPr txBox="1"/>
          <p:nvPr/>
        </p:nvSpPr>
        <p:spPr>
          <a:xfrm>
            <a:off x="9573767" y="4133088"/>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Spanien, Griechenland,</a:t>
            </a:r>
          </a:p>
        </p:txBody>
      </p:sp>
      <p:sp>
        <p:nvSpPr>
          <p:cNvPr id="48" name="TextBox 47"/>
          <p:cNvSpPr txBox="1"/>
          <p:nvPr/>
        </p:nvSpPr>
        <p:spPr>
          <a:xfrm>
            <a:off x="9573767" y="4315968"/>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sp>
        <p:nvSpPr>
          <p:cNvPr id="49" name="Rounded Rectangle 48"/>
          <p:cNvSpPr/>
          <p:nvPr/>
        </p:nvSpPr>
        <p:spPr>
          <a:xfrm>
            <a:off x="9418319" y="4636008"/>
            <a:ext cx="2194560" cy="457200"/>
          </a:xfrm>
          <a:prstGeom prst="roundRect">
            <a:avLst>
              <a:gd name="adj" fmla="val 2000"/>
            </a:avLst>
          </a:prstGeom>
          <a:solidFill>
            <a:srgbClr val="2A3C45"/>
          </a:solidFill>
          <a:ln w="9525">
            <a:solidFill>
              <a:srgbClr val="2C4149"/>
            </a:solidFill>
          </a:ln>
          <a:effectLst/>
        </p:spPr>
        <p:txBody>
          <a:bodyPr rtlCol="0" anchor="ctr"/>
          <a:lstStyle/>
          <a:p/>
        </p:txBody>
      </p:sp>
      <p:sp>
        <p:nvSpPr>
          <p:cNvPr id="50" name="TextBox 49"/>
          <p:cNvSpPr txBox="1"/>
          <p:nvPr/>
        </p:nvSpPr>
        <p:spPr>
          <a:xfrm>
            <a:off x="9573767" y="4700016"/>
            <a:ext cx="1920240" cy="201168"/>
          </a:xfrm>
          <a:prstGeom prst="rect">
            <a:avLst/>
          </a:prstGeom>
          <a:noFill/>
          <a:effectLst/>
          <a:ln>
            <a:noFill/>
          </a:ln>
        </p:spPr>
        <p:txBody>
          <a:bodyPr wrap="square" lIns="0" rIns="0" tIns="0" bIns="0">
            <a:spAutoFit/>
          </a:bodyPr>
          <a:lstStyle/>
          <a:p>
            <a:pPr algn="l"/>
            <a:r>
              <a:rPr sz="1000" b="1" i="0">
                <a:solidFill>
                  <a:srgbClr val="FFFFFF"/>
                </a:solidFill>
                <a:latin typeface="Calibri"/>
              </a:rPr>
              <a:t>Rumänien, Benelux</a:t>
            </a:r>
          </a:p>
        </p:txBody>
      </p:sp>
      <p:sp>
        <p:nvSpPr>
          <p:cNvPr id="51" name="TextBox 50"/>
          <p:cNvSpPr txBox="1"/>
          <p:nvPr/>
        </p:nvSpPr>
        <p:spPr>
          <a:xfrm>
            <a:off x="9573767" y="4882896"/>
            <a:ext cx="1920240" cy="182880"/>
          </a:xfrm>
          <a:prstGeom prst="rect">
            <a:avLst/>
          </a:prstGeom>
          <a:noFill/>
          <a:effectLst/>
          <a:ln>
            <a:noFill/>
          </a:ln>
        </p:spPr>
        <p:txBody>
          <a:bodyPr wrap="square" lIns="0" rIns="0" tIns="0" bIns="0">
            <a:spAutoFit/>
          </a:bodyPr>
          <a:lstStyle/>
          <a:p>
            <a:pPr algn="l"/>
            <a:r>
              <a:rPr sz="850" b="0" i="0">
                <a:solidFill>
                  <a:srgbClr val="9FB3B8"/>
                </a:solidFill>
                <a:latin typeface="Calibri"/>
              </a:rPr>
              <a:t>2/3 Holding · 1/3 Eigentümer</a:t>
            </a:r>
          </a:p>
        </p:txBody>
      </p:sp>
      <p:cxnSp>
        <p:nvCxnSpPr>
          <p:cNvPr id="52" name="Connector 51"/>
          <p:cNvCxnSpPr/>
          <p:nvPr/>
        </p:nvCxnSpPr>
        <p:spPr>
          <a:xfrm>
            <a:off x="3474720" y="2121408"/>
            <a:ext cx="457200" cy="0"/>
          </a:xfrm>
          <a:prstGeom prst="bentConnector3">
            <a:avLst/>
          </a:prstGeom>
          <a:ln w="15875">
            <a:solidFill>
              <a:srgbClr val="1F5673"/>
            </a:solidFill>
          </a:ln>
          <a:effectLst/>
        </p:spPr>
      </p:cxnSp>
      <p:cxnSp>
        <p:nvCxnSpPr>
          <p:cNvPr id="53" name="Connector 52"/>
          <p:cNvCxnSpPr/>
          <p:nvPr/>
        </p:nvCxnSpPr>
        <p:spPr>
          <a:xfrm flipH="1">
            <a:off x="8229600" y="2121408"/>
            <a:ext cx="457200" cy="0"/>
          </a:xfrm>
          <a:prstGeom prst="bentConnector3">
            <a:avLst/>
          </a:prstGeom>
          <a:ln w="15875">
            <a:solidFill>
              <a:srgbClr val="E0A33B"/>
            </a:solidFill>
            <a:prstDash val="dash"/>
          </a:ln>
          <a:effectLst/>
        </p:spPr>
      </p:cxnSp>
      <p:cxnSp>
        <p:nvCxnSpPr>
          <p:cNvPr id="54" name="Connector 53"/>
          <p:cNvCxnSpPr/>
          <p:nvPr/>
        </p:nvCxnSpPr>
        <p:spPr>
          <a:xfrm>
            <a:off x="6080760" y="2560320"/>
            <a:ext cx="0" cy="274320"/>
          </a:xfrm>
          <a:prstGeom prst="bentConnector3">
            <a:avLst/>
          </a:prstGeom>
          <a:ln w="15875">
            <a:solidFill>
              <a:srgbClr val="16242B"/>
            </a:solidFill>
          </a:ln>
          <a:effectLst/>
        </p:spPr>
      </p:cxnSp>
      <p:cxnSp>
        <p:nvCxnSpPr>
          <p:cNvPr id="55" name="Connector 54"/>
          <p:cNvCxnSpPr/>
          <p:nvPr/>
        </p:nvCxnSpPr>
        <p:spPr>
          <a:xfrm>
            <a:off x="1874519" y="2834640"/>
            <a:ext cx="8641081" cy="0"/>
          </a:xfrm>
          <a:prstGeom prst="bentConnector3">
            <a:avLst/>
          </a:prstGeom>
          <a:ln w="15875">
            <a:solidFill>
              <a:srgbClr val="16242B"/>
            </a:solidFill>
          </a:ln>
          <a:effectLst/>
        </p:spPr>
      </p:cxnSp>
      <p:cxnSp>
        <p:nvCxnSpPr>
          <p:cNvPr id="56" name="Connector 55"/>
          <p:cNvCxnSpPr/>
          <p:nvPr/>
        </p:nvCxnSpPr>
        <p:spPr>
          <a:xfrm>
            <a:off x="1874519" y="2834640"/>
            <a:ext cx="0" cy="228600"/>
          </a:xfrm>
          <a:prstGeom prst="bentConnector3">
            <a:avLst/>
          </a:prstGeom>
          <a:ln w="15875">
            <a:solidFill>
              <a:srgbClr val="16242B"/>
            </a:solidFill>
          </a:ln>
          <a:effectLst/>
        </p:spPr>
      </p:cxnSp>
      <p:cxnSp>
        <p:nvCxnSpPr>
          <p:cNvPr id="57" name="Connector 56"/>
          <p:cNvCxnSpPr/>
          <p:nvPr/>
        </p:nvCxnSpPr>
        <p:spPr>
          <a:xfrm>
            <a:off x="1874519" y="3703320"/>
            <a:ext cx="0" cy="365760"/>
          </a:xfrm>
          <a:prstGeom prst="bentConnector3">
            <a:avLst/>
          </a:prstGeom>
          <a:ln w="9525">
            <a:solidFill>
              <a:srgbClr val="2C4149"/>
            </a:solidFill>
          </a:ln>
          <a:effectLst/>
        </p:spPr>
      </p:cxnSp>
      <p:cxnSp>
        <p:nvCxnSpPr>
          <p:cNvPr id="58" name="Connector 57"/>
          <p:cNvCxnSpPr/>
          <p:nvPr/>
        </p:nvCxnSpPr>
        <p:spPr>
          <a:xfrm>
            <a:off x="1874519" y="4270248"/>
            <a:ext cx="0" cy="365760"/>
          </a:xfrm>
          <a:prstGeom prst="bentConnector3">
            <a:avLst/>
          </a:prstGeom>
          <a:ln w="9525">
            <a:solidFill>
              <a:srgbClr val="2C4149"/>
            </a:solidFill>
          </a:ln>
          <a:effectLst/>
        </p:spPr>
      </p:cxnSp>
      <p:cxnSp>
        <p:nvCxnSpPr>
          <p:cNvPr id="59" name="Connector 58"/>
          <p:cNvCxnSpPr/>
          <p:nvPr/>
        </p:nvCxnSpPr>
        <p:spPr>
          <a:xfrm>
            <a:off x="1874519" y="4837176"/>
            <a:ext cx="0" cy="365760"/>
          </a:xfrm>
          <a:prstGeom prst="bentConnector3">
            <a:avLst/>
          </a:prstGeom>
          <a:ln w="9525">
            <a:solidFill>
              <a:srgbClr val="2C4149"/>
            </a:solidFill>
          </a:ln>
          <a:effectLst/>
        </p:spPr>
      </p:cxnSp>
      <p:cxnSp>
        <p:nvCxnSpPr>
          <p:cNvPr id="60" name="Connector 59"/>
          <p:cNvCxnSpPr/>
          <p:nvPr/>
        </p:nvCxnSpPr>
        <p:spPr>
          <a:xfrm>
            <a:off x="4754880" y="2834640"/>
            <a:ext cx="0" cy="228600"/>
          </a:xfrm>
          <a:prstGeom prst="bentConnector3">
            <a:avLst/>
          </a:prstGeom>
          <a:ln w="15875">
            <a:solidFill>
              <a:srgbClr val="16242B"/>
            </a:solidFill>
          </a:ln>
          <a:effectLst/>
        </p:spPr>
      </p:cxnSp>
      <p:cxnSp>
        <p:nvCxnSpPr>
          <p:cNvPr id="61" name="Connector 60"/>
          <p:cNvCxnSpPr/>
          <p:nvPr/>
        </p:nvCxnSpPr>
        <p:spPr>
          <a:xfrm>
            <a:off x="4754880" y="3703320"/>
            <a:ext cx="0" cy="365760"/>
          </a:xfrm>
          <a:prstGeom prst="bentConnector3">
            <a:avLst/>
          </a:prstGeom>
          <a:ln w="9525">
            <a:solidFill>
              <a:srgbClr val="2C4149"/>
            </a:solidFill>
          </a:ln>
          <a:effectLst/>
        </p:spPr>
      </p:cxnSp>
      <p:cxnSp>
        <p:nvCxnSpPr>
          <p:cNvPr id="62" name="Connector 61"/>
          <p:cNvCxnSpPr/>
          <p:nvPr/>
        </p:nvCxnSpPr>
        <p:spPr>
          <a:xfrm>
            <a:off x="4754880" y="4270248"/>
            <a:ext cx="0" cy="365760"/>
          </a:xfrm>
          <a:prstGeom prst="bentConnector3">
            <a:avLst/>
          </a:prstGeom>
          <a:ln w="9525">
            <a:solidFill>
              <a:srgbClr val="2C4149"/>
            </a:solidFill>
          </a:ln>
          <a:effectLst/>
        </p:spPr>
      </p:cxnSp>
      <p:cxnSp>
        <p:nvCxnSpPr>
          <p:cNvPr id="63" name="Connector 62"/>
          <p:cNvCxnSpPr/>
          <p:nvPr/>
        </p:nvCxnSpPr>
        <p:spPr>
          <a:xfrm>
            <a:off x="7635240" y="2834640"/>
            <a:ext cx="0" cy="228600"/>
          </a:xfrm>
          <a:prstGeom prst="bentConnector3">
            <a:avLst/>
          </a:prstGeom>
          <a:ln w="15875">
            <a:solidFill>
              <a:srgbClr val="16242B"/>
            </a:solidFill>
          </a:ln>
          <a:effectLst/>
        </p:spPr>
      </p:cxnSp>
      <p:cxnSp>
        <p:nvCxnSpPr>
          <p:cNvPr id="64" name="Connector 63"/>
          <p:cNvCxnSpPr/>
          <p:nvPr/>
        </p:nvCxnSpPr>
        <p:spPr>
          <a:xfrm>
            <a:off x="7635240" y="3703320"/>
            <a:ext cx="0" cy="365760"/>
          </a:xfrm>
          <a:prstGeom prst="bentConnector3">
            <a:avLst/>
          </a:prstGeom>
          <a:ln w="9525">
            <a:solidFill>
              <a:srgbClr val="2C4149"/>
            </a:solidFill>
          </a:ln>
          <a:effectLst/>
        </p:spPr>
      </p:cxnSp>
      <p:cxnSp>
        <p:nvCxnSpPr>
          <p:cNvPr id="65" name="Connector 64"/>
          <p:cNvCxnSpPr/>
          <p:nvPr/>
        </p:nvCxnSpPr>
        <p:spPr>
          <a:xfrm>
            <a:off x="10515599" y="2834640"/>
            <a:ext cx="0" cy="228600"/>
          </a:xfrm>
          <a:prstGeom prst="bentConnector3">
            <a:avLst/>
          </a:prstGeom>
          <a:ln w="15875">
            <a:solidFill>
              <a:srgbClr val="16242B"/>
            </a:solidFill>
          </a:ln>
          <a:effectLst/>
        </p:spPr>
      </p:cxnSp>
      <p:cxnSp>
        <p:nvCxnSpPr>
          <p:cNvPr id="66" name="Connector 65"/>
          <p:cNvCxnSpPr/>
          <p:nvPr/>
        </p:nvCxnSpPr>
        <p:spPr>
          <a:xfrm>
            <a:off x="10515599" y="3703320"/>
            <a:ext cx="0" cy="365760"/>
          </a:xfrm>
          <a:prstGeom prst="bentConnector3">
            <a:avLst/>
          </a:prstGeom>
          <a:ln w="9525">
            <a:solidFill>
              <a:srgbClr val="2C4149"/>
            </a:solidFill>
          </a:ln>
          <a:effectLst/>
        </p:spPr>
      </p:cxnSp>
      <p:cxnSp>
        <p:nvCxnSpPr>
          <p:cNvPr id="67" name="Connector 66"/>
          <p:cNvCxnSpPr/>
          <p:nvPr/>
        </p:nvCxnSpPr>
        <p:spPr>
          <a:xfrm>
            <a:off x="10515599" y="4270248"/>
            <a:ext cx="0" cy="365760"/>
          </a:xfrm>
          <a:prstGeom prst="bentConnector3">
            <a:avLst/>
          </a:prstGeom>
          <a:ln w="9525">
            <a:solidFill>
              <a:srgbClr val="2C4149"/>
            </a:solidFill>
          </a:ln>
          <a:effectLst/>
        </p:spPr>
      </p:cxnSp>
      <p:sp>
        <p:nvSpPr>
          <p:cNvPr id="68" name="Rounded Rectangle 67"/>
          <p:cNvSpPr/>
          <p:nvPr/>
        </p:nvSpPr>
        <p:spPr>
          <a:xfrm>
            <a:off x="548640" y="5715000"/>
            <a:ext cx="11155680" cy="685800"/>
          </a:xfrm>
          <a:prstGeom prst="roundRect">
            <a:avLst>
              <a:gd name="adj" fmla="val 2000"/>
            </a:avLst>
          </a:prstGeom>
          <a:solidFill>
            <a:srgbClr val="22353E"/>
          </a:solidFill>
          <a:ln w="9525">
            <a:solidFill>
              <a:srgbClr val="2C4149"/>
            </a:solidFill>
          </a:ln>
          <a:effectLst/>
        </p:spPr>
        <p:txBody>
          <a:bodyPr rtlCol="0" anchor="ctr"/>
          <a:lstStyle/>
          <a:p/>
        </p:txBody>
      </p:sp>
      <p:sp>
        <p:nvSpPr>
          <p:cNvPr id="69" name="TextBox 68"/>
          <p:cNvSpPr txBox="1"/>
          <p:nvPr/>
        </p:nvSpPr>
        <p:spPr>
          <a:xfrm>
            <a:off x="777240" y="5852160"/>
            <a:ext cx="10698480" cy="457200"/>
          </a:xfrm>
          <a:prstGeom prst="rect">
            <a:avLst/>
          </a:prstGeom>
          <a:noFill/>
          <a:effectLst/>
          <a:ln>
            <a:noFill/>
          </a:ln>
        </p:spPr>
        <p:txBody>
          <a:bodyPr wrap="square" lIns="0" rIns="0" tIns="0" bIns="0">
            <a:spAutoFit/>
          </a:bodyPr>
          <a:lstStyle/>
          <a:p>
            <a:pPr algn="l"/>
            <a:r>
              <a:rPr sz="1000" b="0" i="0">
                <a:solidFill>
                  <a:srgbClr val="9FB3B8"/>
                </a:solidFill>
                <a:latin typeface="Calibri"/>
              </a:rPr>
              <a:t>Je Speicher eine eigene Gesellschaft: Das hält Risiken im Projekt, erlaubt unterschiedliche Partner je Standort und macht einzelne Anlagen später verkäuflich, ohne das Portfolio anzutasten. Die Landesgesellschaft bündelt Recht, Steuern und Marktzugang eines Landes; Vermarktung, IT und Präqualifikation bleiben in der Holding.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6242B"/>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02920" y="237744"/>
            <a:ext cx="402336" cy="402336"/>
          </a:xfrm>
          <a:prstGeom prst="rect">
            <a:avLst/>
          </a:prstGeom>
          <a:ln>
            <a:solidFill/>
          </a:ln>
          <a:effectLst/>
        </p:spPr>
      </p:pic>
      <p:sp>
        <p:nvSpPr>
          <p:cNvPr id="3" name="TextBox 2"/>
          <p:cNvSpPr txBox="1"/>
          <p:nvPr/>
        </p:nvSpPr>
        <p:spPr>
          <a:xfrm>
            <a:off x="1005840" y="274320"/>
            <a:ext cx="2194560" cy="365760"/>
          </a:xfrm>
          <a:prstGeom prst="rect">
            <a:avLst/>
          </a:prstGeom>
          <a:noFill/>
          <a:effectLst/>
          <a:ln>
            <a:noFill/>
          </a:ln>
        </p:spPr>
        <p:txBody>
          <a:bodyPr wrap="square" lIns="0" rIns="0" tIns="0" bIns="0">
            <a:spAutoFit/>
          </a:bodyPr>
          <a:lstStyle/>
          <a:p>
            <a:pPr algn="l"/>
            <a:r>
              <a:rPr sz="1700" b="1">
                <a:solidFill>
                  <a:srgbClr val="9FB3B8"/>
                </a:solidFill>
                <a:latin typeface="Calibri"/>
              </a:rPr>
              <a:t>ener:vault</a:t>
            </a:r>
          </a:p>
        </p:txBody>
      </p:sp>
      <p:sp>
        <p:nvSpPr>
          <p:cNvPr id="4" name="TextBox 3"/>
          <p:cNvSpPr txBox="1"/>
          <p:nvPr/>
        </p:nvSpPr>
        <p:spPr>
          <a:xfrm>
            <a:off x="10607040" y="274320"/>
            <a:ext cx="1097280" cy="274320"/>
          </a:xfrm>
          <a:prstGeom prst="rect">
            <a:avLst/>
          </a:prstGeom>
          <a:noFill/>
          <a:effectLst/>
          <a:ln>
            <a:noFill/>
          </a:ln>
        </p:spPr>
        <p:txBody>
          <a:bodyPr wrap="square" lIns="0" rIns="0" tIns="0" bIns="0">
            <a:spAutoFit/>
          </a:bodyPr>
          <a:lstStyle/>
          <a:p>
            <a:pPr algn="r"/>
            <a:r>
              <a:rPr sz="1100" b="0">
                <a:solidFill>
                  <a:srgbClr val="9FB3B8"/>
                </a:solidFill>
                <a:latin typeface="Calibri"/>
              </a:rPr>
              <a:t>6 / 9</a:t>
            </a:r>
          </a:p>
        </p:txBody>
      </p:sp>
      <p:sp>
        <p:nvSpPr>
          <p:cNvPr id="5" name="TextBox 4"/>
          <p:cNvSpPr txBox="1"/>
          <p:nvPr/>
        </p:nvSpPr>
        <p:spPr>
          <a:xfrm>
            <a:off x="548640" y="731520"/>
            <a:ext cx="11155680" cy="548640"/>
          </a:xfrm>
          <a:prstGeom prst="rect">
            <a:avLst/>
          </a:prstGeom>
          <a:noFill/>
          <a:effectLst/>
          <a:ln>
            <a:noFill/>
          </a:ln>
        </p:spPr>
        <p:txBody>
          <a:bodyPr wrap="square" lIns="0" rIns="0" tIns="0" bIns="0">
            <a:spAutoFit/>
          </a:bodyPr>
          <a:lstStyle/>
          <a:p>
            <a:pPr algn="l"/>
            <a:r>
              <a:rPr sz="3300" b="1">
                <a:solidFill>
                  <a:srgbClr val="FFFFFF"/>
                </a:solidFill>
                <a:latin typeface="Calibri"/>
              </a:rPr>
              <a:t>Zielbild bis 2040</a:t>
            </a:r>
          </a:p>
        </p:txBody>
      </p:sp>
      <p:sp>
        <p:nvSpPr>
          <p:cNvPr id="6" name="TextBox 5"/>
          <p:cNvSpPr txBox="1"/>
          <p:nvPr/>
        </p:nvSpPr>
        <p:spPr>
          <a:xfrm>
            <a:off x="548640" y="1280160"/>
            <a:ext cx="11155680" cy="365760"/>
          </a:xfrm>
          <a:prstGeom prst="rect">
            <a:avLst/>
          </a:prstGeom>
          <a:noFill/>
          <a:effectLst/>
          <a:ln>
            <a:noFill/>
          </a:ln>
        </p:spPr>
        <p:txBody>
          <a:bodyPr wrap="square" lIns="0" rIns="0" tIns="0" bIns="0">
            <a:spAutoFit/>
          </a:bodyPr>
          <a:lstStyle/>
          <a:p>
            <a:pPr algn="l"/>
            <a:r>
              <a:rPr sz="1400" b="0">
                <a:solidFill>
                  <a:srgbClr val="9FB3B8"/>
                </a:solidFill>
                <a:latin typeface="Calibri"/>
              </a:rPr>
              <a:t>Ein Standort beweist das Modell, das Portfolio verdient das Geld. Zielbild der enervault-Gruppe, keine Prognose.</a:t>
            </a:r>
          </a:p>
        </p:txBody>
      </p:sp>
      <p:sp>
        <p:nvSpPr>
          <p:cNvPr id="7" name="Rounded Rectangle 6"/>
          <p:cNvSpPr/>
          <p:nvPr/>
        </p:nvSpPr>
        <p:spPr>
          <a:xfrm>
            <a:off x="548640" y="1737360"/>
            <a:ext cx="7040880" cy="3291840"/>
          </a:xfrm>
          <a:prstGeom prst="roundRect">
            <a:avLst>
              <a:gd name="adj" fmla="val 2000"/>
            </a:avLst>
          </a:prstGeom>
          <a:solidFill>
            <a:srgbClr val="22353E"/>
          </a:solidFill>
          <a:ln w="9525">
            <a:solidFill>
              <a:srgbClr val="2C4149"/>
            </a:solidFill>
          </a:ln>
          <a:effectLst/>
        </p:spPr>
        <p:txBody>
          <a:bodyPr rtlCol="0" anchor="ctr"/>
          <a:lstStyle/>
          <a:p/>
        </p:txBody>
      </p:sp>
      <p:sp>
        <p:nvSpPr>
          <p:cNvPr id="8" name="TextBox 7"/>
          <p:cNvSpPr txBox="1"/>
          <p:nvPr/>
        </p:nvSpPr>
        <p:spPr>
          <a:xfrm>
            <a:off x="777240" y="1874519"/>
            <a:ext cx="6583680" cy="274320"/>
          </a:xfrm>
          <a:prstGeom prst="rect">
            <a:avLst/>
          </a:prstGeom>
          <a:noFill/>
          <a:effectLst/>
          <a:ln>
            <a:noFill/>
          </a:ln>
        </p:spPr>
        <p:txBody>
          <a:bodyPr wrap="square" lIns="0" rIns="0" tIns="0" bIns="0">
            <a:spAutoFit/>
          </a:bodyPr>
          <a:lstStyle/>
          <a:p>
            <a:pPr algn="l"/>
            <a:r>
              <a:rPr sz="1200" b="1">
                <a:solidFill>
                  <a:srgbClr val="FFFFFF"/>
                </a:solidFill>
                <a:latin typeface="Calibri"/>
              </a:rPr>
              <a:t>Installierte Leistung und Umsatz der Gruppe</a:t>
            </a:r>
          </a:p>
        </p:txBody>
      </p:sp>
      <p:graphicFrame>
        <p:nvGraphicFramePr>
          <p:cNvPr id="9" name="Chart 8"/>
          <p:cNvGraphicFramePr>
            <a:graphicFrameLocks noGrp="1"/>
          </p:cNvGraphicFramePr>
          <p:nvPr/>
        </p:nvGraphicFramePr>
        <p:xfrm>
          <a:off x="731520" y="2194560"/>
          <a:ext cx="6675120" cy="2743200"/>
        </p:xfrm>
        <a:graphic>
          <a:graphicData uri="http://schemas.openxmlformats.org/drawingml/2006/chart">
            <c:chart xmlns:c="http://schemas.openxmlformats.org/drawingml/2006/chart" r:id="rId3"/>
          </a:graphicData>
        </a:graphic>
      </p:graphicFrame>
      <p:sp>
        <p:nvSpPr>
          <p:cNvPr id="10" name="Rounded Rectangle 9"/>
          <p:cNvSpPr/>
          <p:nvPr/>
        </p:nvSpPr>
        <p:spPr>
          <a:xfrm>
            <a:off x="7863840" y="1737360"/>
            <a:ext cx="3840480" cy="3291840"/>
          </a:xfrm>
          <a:prstGeom prst="roundRect">
            <a:avLst>
              <a:gd name="adj" fmla="val 2000"/>
            </a:avLst>
          </a:prstGeom>
          <a:solidFill>
            <a:srgbClr val="22353E"/>
          </a:solidFill>
          <a:ln w="9525">
            <a:solidFill>
              <a:srgbClr val="2C4149"/>
            </a:solidFill>
          </a:ln>
          <a:effectLst/>
        </p:spPr>
        <p:txBody>
          <a:bodyPr rtlCol="0" anchor="ctr"/>
          <a:lstStyle/>
          <a:p/>
        </p:txBody>
      </p:sp>
      <p:sp>
        <p:nvSpPr>
          <p:cNvPr id="11" name="TextBox 10"/>
          <p:cNvSpPr txBox="1"/>
          <p:nvPr/>
        </p:nvSpPr>
        <p:spPr>
          <a:xfrm>
            <a:off x="8092440" y="1874519"/>
            <a:ext cx="3474720" cy="274320"/>
          </a:xfrm>
          <a:prstGeom prst="rect">
            <a:avLst/>
          </a:prstGeom>
          <a:noFill/>
          <a:effectLst/>
          <a:ln>
            <a:noFill/>
          </a:ln>
        </p:spPr>
        <p:txBody>
          <a:bodyPr wrap="square" lIns="0" rIns="0" tIns="0" bIns="0">
            <a:spAutoFit/>
          </a:bodyPr>
          <a:lstStyle/>
          <a:p>
            <a:pPr algn="l"/>
            <a:r>
              <a:rPr sz="1200" b="1">
                <a:solidFill>
                  <a:srgbClr val="FFFFFF"/>
                </a:solidFill>
                <a:latin typeface="Calibri"/>
              </a:rPr>
              <a:t>Die Schritte</a:t>
            </a:r>
          </a:p>
        </p:txBody>
      </p:sp>
      <p:sp>
        <p:nvSpPr>
          <p:cNvPr id="12" name="TextBox 11"/>
          <p:cNvSpPr txBox="1"/>
          <p:nvPr/>
        </p:nvSpPr>
        <p:spPr>
          <a:xfrm>
            <a:off x="8092440" y="2212848"/>
            <a:ext cx="640080" cy="228600"/>
          </a:xfrm>
          <a:prstGeom prst="rect">
            <a:avLst/>
          </a:prstGeom>
          <a:noFill/>
          <a:effectLst/>
          <a:ln>
            <a:noFill/>
          </a:ln>
        </p:spPr>
        <p:txBody>
          <a:bodyPr wrap="square" lIns="0" rIns="0" tIns="0" bIns="0">
            <a:spAutoFit/>
          </a:bodyPr>
          <a:lstStyle/>
          <a:p>
            <a:pPr algn="l"/>
            <a:r>
              <a:rPr sz="1100" b="1">
                <a:solidFill>
                  <a:srgbClr val="4E9BC4"/>
                </a:solidFill>
                <a:latin typeface="Calibri"/>
              </a:rPr>
              <a:t>2028</a:t>
            </a:r>
          </a:p>
        </p:txBody>
      </p:sp>
      <p:sp>
        <p:nvSpPr>
          <p:cNvPr id="13" name="TextBox 12"/>
          <p:cNvSpPr txBox="1"/>
          <p:nvPr/>
        </p:nvSpPr>
        <p:spPr>
          <a:xfrm>
            <a:off x="8778240" y="2212848"/>
            <a:ext cx="2788920" cy="502920"/>
          </a:xfrm>
          <a:prstGeom prst="rect">
            <a:avLst/>
          </a:prstGeom>
          <a:noFill/>
          <a:effectLst/>
          <a:ln>
            <a:noFill/>
          </a:ln>
        </p:spPr>
        <p:txBody>
          <a:bodyPr wrap="square" lIns="0" rIns="0" tIns="0" bIns="0">
            <a:spAutoFit/>
          </a:bodyPr>
          <a:lstStyle/>
          <a:p>
            <a:pPr algn="l"/>
            <a:r>
              <a:rPr sz="1000" b="0">
                <a:solidFill>
                  <a:srgbClr val="9FB3B8"/>
                </a:solidFill>
                <a:latin typeface="Calibri"/>
              </a:rPr>
              <a:t>Demonstrator am Bodensee in Betrieb</a:t>
            </a:r>
          </a:p>
        </p:txBody>
      </p:sp>
      <p:sp>
        <p:nvSpPr>
          <p:cNvPr id="14" name="TextBox 13"/>
          <p:cNvSpPr txBox="1"/>
          <p:nvPr/>
        </p:nvSpPr>
        <p:spPr>
          <a:xfrm>
            <a:off x="8092440" y="2761488"/>
            <a:ext cx="640080" cy="228600"/>
          </a:xfrm>
          <a:prstGeom prst="rect">
            <a:avLst/>
          </a:prstGeom>
          <a:noFill/>
          <a:effectLst/>
          <a:ln>
            <a:noFill/>
          </a:ln>
        </p:spPr>
        <p:txBody>
          <a:bodyPr wrap="square" lIns="0" rIns="0" tIns="0" bIns="0">
            <a:spAutoFit/>
          </a:bodyPr>
          <a:lstStyle/>
          <a:p>
            <a:pPr algn="l"/>
            <a:r>
              <a:rPr sz="1100" b="1">
                <a:solidFill>
                  <a:srgbClr val="4E9BC4"/>
                </a:solidFill>
                <a:latin typeface="Calibri"/>
              </a:rPr>
              <a:t>2030</a:t>
            </a:r>
          </a:p>
        </p:txBody>
      </p:sp>
      <p:sp>
        <p:nvSpPr>
          <p:cNvPr id="15" name="TextBox 14"/>
          <p:cNvSpPr txBox="1"/>
          <p:nvPr/>
        </p:nvSpPr>
        <p:spPr>
          <a:xfrm>
            <a:off x="8778240" y="2761488"/>
            <a:ext cx="2788920" cy="502920"/>
          </a:xfrm>
          <a:prstGeom prst="rect">
            <a:avLst/>
          </a:prstGeom>
          <a:noFill/>
          <a:effectLst/>
          <a:ln>
            <a:noFill/>
          </a:ln>
        </p:spPr>
        <p:txBody>
          <a:bodyPr wrap="square" lIns="0" rIns="0" tIns="0" bIns="0">
            <a:spAutoFit/>
          </a:bodyPr>
          <a:lstStyle/>
          <a:p>
            <a:pPr algn="l"/>
            <a:r>
              <a:rPr sz="1000" b="0">
                <a:solidFill>
                  <a:srgbClr val="9FB3B8"/>
                </a:solidFill>
                <a:latin typeface="Calibri"/>
              </a:rPr>
              <a:t>fünf Speicher in Deutschland, Vermarktung im eigenen Haus</a:t>
            </a:r>
          </a:p>
        </p:txBody>
      </p:sp>
      <p:sp>
        <p:nvSpPr>
          <p:cNvPr id="16" name="TextBox 15"/>
          <p:cNvSpPr txBox="1"/>
          <p:nvPr/>
        </p:nvSpPr>
        <p:spPr>
          <a:xfrm>
            <a:off x="8092440" y="3310128"/>
            <a:ext cx="640080" cy="228600"/>
          </a:xfrm>
          <a:prstGeom prst="rect">
            <a:avLst/>
          </a:prstGeom>
          <a:noFill/>
          <a:effectLst/>
          <a:ln>
            <a:noFill/>
          </a:ln>
        </p:spPr>
        <p:txBody>
          <a:bodyPr wrap="square" lIns="0" rIns="0" tIns="0" bIns="0">
            <a:spAutoFit/>
          </a:bodyPr>
          <a:lstStyle/>
          <a:p>
            <a:pPr algn="l"/>
            <a:r>
              <a:rPr sz="1100" b="1">
                <a:solidFill>
                  <a:srgbClr val="4E9BC4"/>
                </a:solidFill>
                <a:latin typeface="Calibri"/>
              </a:rPr>
              <a:t>2032</a:t>
            </a:r>
          </a:p>
        </p:txBody>
      </p:sp>
      <p:sp>
        <p:nvSpPr>
          <p:cNvPr id="17" name="TextBox 16"/>
          <p:cNvSpPr txBox="1"/>
          <p:nvPr/>
        </p:nvSpPr>
        <p:spPr>
          <a:xfrm>
            <a:off x="8778240" y="3310128"/>
            <a:ext cx="2788920" cy="502920"/>
          </a:xfrm>
          <a:prstGeom prst="rect">
            <a:avLst/>
          </a:prstGeom>
          <a:noFill/>
          <a:effectLst/>
          <a:ln>
            <a:noFill/>
          </a:ln>
        </p:spPr>
        <p:txBody>
          <a:bodyPr wrap="square" lIns="0" rIns="0" tIns="0" bIns="0">
            <a:spAutoFit/>
          </a:bodyPr>
          <a:lstStyle/>
          <a:p>
            <a:pPr algn="l"/>
            <a:r>
              <a:rPr sz="1000" b="0">
                <a:solidFill>
                  <a:srgbClr val="9FB3B8"/>
                </a:solidFill>
                <a:latin typeface="Calibri"/>
              </a:rPr>
              <a:t>erste Landesgesellschaft außerhalb Deutschlands</a:t>
            </a:r>
          </a:p>
        </p:txBody>
      </p:sp>
      <p:sp>
        <p:nvSpPr>
          <p:cNvPr id="18" name="TextBox 17"/>
          <p:cNvSpPr txBox="1"/>
          <p:nvPr/>
        </p:nvSpPr>
        <p:spPr>
          <a:xfrm>
            <a:off x="8092440" y="3858768"/>
            <a:ext cx="640080" cy="228600"/>
          </a:xfrm>
          <a:prstGeom prst="rect">
            <a:avLst/>
          </a:prstGeom>
          <a:noFill/>
          <a:effectLst/>
          <a:ln>
            <a:noFill/>
          </a:ln>
        </p:spPr>
        <p:txBody>
          <a:bodyPr wrap="square" lIns="0" rIns="0" tIns="0" bIns="0">
            <a:spAutoFit/>
          </a:bodyPr>
          <a:lstStyle/>
          <a:p>
            <a:pPr algn="l"/>
            <a:r>
              <a:rPr sz="1100" b="1">
                <a:solidFill>
                  <a:srgbClr val="4E9BC4"/>
                </a:solidFill>
                <a:latin typeface="Calibri"/>
              </a:rPr>
              <a:t>2035</a:t>
            </a:r>
          </a:p>
        </p:txBody>
      </p:sp>
      <p:sp>
        <p:nvSpPr>
          <p:cNvPr id="19" name="TextBox 18"/>
          <p:cNvSpPr txBox="1"/>
          <p:nvPr/>
        </p:nvSpPr>
        <p:spPr>
          <a:xfrm>
            <a:off x="8778240" y="3858768"/>
            <a:ext cx="2788920" cy="502920"/>
          </a:xfrm>
          <a:prstGeom prst="rect">
            <a:avLst/>
          </a:prstGeom>
          <a:noFill/>
          <a:effectLst/>
          <a:ln>
            <a:noFill/>
          </a:ln>
        </p:spPr>
        <p:txBody>
          <a:bodyPr wrap="square" lIns="0" rIns="0" tIns="0" bIns="0">
            <a:spAutoFit/>
          </a:bodyPr>
          <a:lstStyle/>
          <a:p>
            <a:pPr algn="l"/>
            <a:r>
              <a:rPr sz="1000" b="0">
                <a:solidFill>
                  <a:srgbClr val="9FB3B8"/>
                </a:solidFill>
                <a:latin typeface="Calibri"/>
              </a:rPr>
              <a:t>vier Landesgesellschaften, eigene Präqualifikation</a:t>
            </a:r>
          </a:p>
        </p:txBody>
      </p:sp>
      <p:sp>
        <p:nvSpPr>
          <p:cNvPr id="20" name="TextBox 19"/>
          <p:cNvSpPr txBox="1"/>
          <p:nvPr/>
        </p:nvSpPr>
        <p:spPr>
          <a:xfrm>
            <a:off x="8092440" y="4407408"/>
            <a:ext cx="640080" cy="228600"/>
          </a:xfrm>
          <a:prstGeom prst="rect">
            <a:avLst/>
          </a:prstGeom>
          <a:noFill/>
          <a:effectLst/>
          <a:ln>
            <a:noFill/>
          </a:ln>
        </p:spPr>
        <p:txBody>
          <a:bodyPr wrap="square" lIns="0" rIns="0" tIns="0" bIns="0">
            <a:spAutoFit/>
          </a:bodyPr>
          <a:lstStyle/>
          <a:p>
            <a:pPr algn="l"/>
            <a:r>
              <a:rPr sz="1100" b="1">
                <a:solidFill>
                  <a:srgbClr val="4E9BC4"/>
                </a:solidFill>
                <a:latin typeface="Calibri"/>
              </a:rPr>
              <a:t>2040</a:t>
            </a:r>
          </a:p>
        </p:txBody>
      </p:sp>
      <p:sp>
        <p:nvSpPr>
          <p:cNvPr id="21" name="TextBox 20"/>
          <p:cNvSpPr txBox="1"/>
          <p:nvPr/>
        </p:nvSpPr>
        <p:spPr>
          <a:xfrm>
            <a:off x="8778240" y="4407408"/>
            <a:ext cx="2788920" cy="502920"/>
          </a:xfrm>
          <a:prstGeom prst="rect">
            <a:avLst/>
          </a:prstGeom>
          <a:noFill/>
          <a:effectLst/>
          <a:ln>
            <a:noFill/>
          </a:ln>
        </p:spPr>
        <p:txBody>
          <a:bodyPr wrap="square" lIns="0" rIns="0" tIns="0" bIns="0">
            <a:spAutoFit/>
          </a:bodyPr>
          <a:lstStyle/>
          <a:p>
            <a:pPr algn="l"/>
            <a:r>
              <a:rPr sz="1000" b="0">
                <a:solidFill>
                  <a:srgbClr val="9FB3B8"/>
                </a:solidFill>
                <a:latin typeface="Calibri"/>
              </a:rPr>
              <a:t>60 Speicher, 480 MW, europäisches Portfolio</a:t>
            </a:r>
          </a:p>
        </p:txBody>
      </p:sp>
      <p:sp>
        <p:nvSpPr>
          <p:cNvPr id="22" name="Rounded Rectangle 21"/>
          <p:cNvSpPr/>
          <p:nvPr/>
        </p:nvSpPr>
        <p:spPr>
          <a:xfrm>
            <a:off x="548640" y="5212080"/>
            <a:ext cx="2651760" cy="777240"/>
          </a:xfrm>
          <a:prstGeom prst="roundRect">
            <a:avLst>
              <a:gd name="adj" fmla="val 2000"/>
            </a:avLst>
          </a:prstGeom>
          <a:solidFill>
            <a:srgbClr val="22353E"/>
          </a:solidFill>
          <a:ln w="9525">
            <a:solidFill>
              <a:srgbClr val="2C4149"/>
            </a:solidFill>
          </a:ln>
          <a:effectLst/>
        </p:spPr>
        <p:txBody>
          <a:bodyPr rtlCol="0" anchor="ctr"/>
          <a:lstStyle/>
          <a:p/>
        </p:txBody>
      </p:sp>
      <p:sp>
        <p:nvSpPr>
          <p:cNvPr id="23" name="Rounded Rectangle 22"/>
          <p:cNvSpPr/>
          <p:nvPr/>
        </p:nvSpPr>
        <p:spPr>
          <a:xfrm>
            <a:off x="548640" y="5212080"/>
            <a:ext cx="54864" cy="777240"/>
          </a:xfrm>
          <a:prstGeom prst="roundRect">
            <a:avLst>
              <a:gd name="adj" fmla="val 2000"/>
            </a:avLst>
          </a:prstGeom>
          <a:solidFill>
            <a:srgbClr val="1F5673"/>
          </a:solidFill>
          <a:ln>
            <a:solidFill/>
          </a:ln>
          <a:effectLst/>
        </p:spPr>
        <p:txBody>
          <a:bodyPr rtlCol="0" anchor="ctr"/>
          <a:lstStyle/>
          <a:p/>
        </p:txBody>
      </p:sp>
      <p:sp>
        <p:nvSpPr>
          <p:cNvPr id="24" name="TextBox 23"/>
          <p:cNvSpPr txBox="1"/>
          <p:nvPr/>
        </p:nvSpPr>
        <p:spPr>
          <a:xfrm>
            <a:off x="804672" y="5321808"/>
            <a:ext cx="2286000" cy="320040"/>
          </a:xfrm>
          <a:prstGeom prst="rect">
            <a:avLst/>
          </a:prstGeom>
          <a:noFill/>
          <a:effectLst/>
          <a:ln>
            <a:noFill/>
          </a:ln>
        </p:spPr>
        <p:txBody>
          <a:bodyPr wrap="square" lIns="0" rIns="0" tIns="0" bIns="0">
            <a:spAutoFit/>
          </a:bodyPr>
          <a:lstStyle/>
          <a:p>
            <a:pPr algn="l"/>
            <a:r>
              <a:rPr sz="1900" b="1">
                <a:solidFill>
                  <a:srgbClr val="FFFFFF"/>
                </a:solidFill>
                <a:latin typeface="Calibri"/>
              </a:rPr>
              <a:t>60</a:t>
            </a:r>
          </a:p>
        </p:txBody>
      </p:sp>
      <p:sp>
        <p:nvSpPr>
          <p:cNvPr id="25" name="TextBox 24"/>
          <p:cNvSpPr txBox="1"/>
          <p:nvPr/>
        </p:nvSpPr>
        <p:spPr>
          <a:xfrm>
            <a:off x="804672" y="5650992"/>
            <a:ext cx="2286000" cy="274320"/>
          </a:xfrm>
          <a:prstGeom prst="rect">
            <a:avLst/>
          </a:prstGeom>
          <a:noFill/>
          <a:effectLst/>
          <a:ln>
            <a:noFill/>
          </a:ln>
        </p:spPr>
        <p:txBody>
          <a:bodyPr wrap="square" lIns="0" rIns="0" tIns="0" bIns="0">
            <a:spAutoFit/>
          </a:bodyPr>
          <a:lstStyle/>
          <a:p>
            <a:pPr algn="l"/>
            <a:r>
              <a:rPr sz="1000" b="0">
                <a:solidFill>
                  <a:srgbClr val="9FB3B8"/>
                </a:solidFill>
                <a:latin typeface="Calibri"/>
              </a:rPr>
              <a:t>Speicher in Betrieb</a:t>
            </a:r>
          </a:p>
        </p:txBody>
      </p:sp>
      <p:sp>
        <p:nvSpPr>
          <p:cNvPr id="26" name="Rounded Rectangle 25"/>
          <p:cNvSpPr/>
          <p:nvPr/>
        </p:nvSpPr>
        <p:spPr>
          <a:xfrm>
            <a:off x="3429000" y="5212080"/>
            <a:ext cx="2651760" cy="777240"/>
          </a:xfrm>
          <a:prstGeom prst="roundRect">
            <a:avLst>
              <a:gd name="adj" fmla="val 2000"/>
            </a:avLst>
          </a:prstGeom>
          <a:solidFill>
            <a:srgbClr val="22353E"/>
          </a:solidFill>
          <a:ln w="9525">
            <a:solidFill>
              <a:srgbClr val="2C4149"/>
            </a:solidFill>
          </a:ln>
          <a:effectLst/>
        </p:spPr>
        <p:txBody>
          <a:bodyPr rtlCol="0" anchor="ctr"/>
          <a:lstStyle/>
          <a:p/>
        </p:txBody>
      </p:sp>
      <p:sp>
        <p:nvSpPr>
          <p:cNvPr id="27" name="Rounded Rectangle 26"/>
          <p:cNvSpPr/>
          <p:nvPr/>
        </p:nvSpPr>
        <p:spPr>
          <a:xfrm>
            <a:off x="3429000" y="5212080"/>
            <a:ext cx="54864" cy="777240"/>
          </a:xfrm>
          <a:prstGeom prst="roundRect">
            <a:avLst>
              <a:gd name="adj" fmla="val 2000"/>
            </a:avLst>
          </a:prstGeom>
          <a:solidFill>
            <a:srgbClr val="2E7D5B"/>
          </a:solidFill>
          <a:ln>
            <a:solidFill/>
          </a:ln>
          <a:effectLst/>
        </p:spPr>
        <p:txBody>
          <a:bodyPr rtlCol="0" anchor="ctr"/>
          <a:lstStyle/>
          <a:p/>
        </p:txBody>
      </p:sp>
      <p:sp>
        <p:nvSpPr>
          <p:cNvPr id="28" name="TextBox 27"/>
          <p:cNvSpPr txBox="1"/>
          <p:nvPr/>
        </p:nvSpPr>
        <p:spPr>
          <a:xfrm>
            <a:off x="3685032" y="5321808"/>
            <a:ext cx="2286000" cy="320040"/>
          </a:xfrm>
          <a:prstGeom prst="rect">
            <a:avLst/>
          </a:prstGeom>
          <a:noFill/>
          <a:effectLst/>
          <a:ln>
            <a:noFill/>
          </a:ln>
        </p:spPr>
        <p:txBody>
          <a:bodyPr wrap="square" lIns="0" rIns="0" tIns="0" bIns="0">
            <a:spAutoFit/>
          </a:bodyPr>
          <a:lstStyle/>
          <a:p>
            <a:pPr algn="l"/>
            <a:r>
              <a:rPr sz="1900" b="1">
                <a:solidFill>
                  <a:srgbClr val="FFFFFF"/>
                </a:solidFill>
                <a:latin typeface="Calibri"/>
              </a:rPr>
              <a:t>480 MW</a:t>
            </a:r>
          </a:p>
        </p:txBody>
      </p:sp>
      <p:sp>
        <p:nvSpPr>
          <p:cNvPr id="29" name="TextBox 28"/>
          <p:cNvSpPr txBox="1"/>
          <p:nvPr/>
        </p:nvSpPr>
        <p:spPr>
          <a:xfrm>
            <a:off x="3685032" y="5650992"/>
            <a:ext cx="2286000" cy="274320"/>
          </a:xfrm>
          <a:prstGeom prst="rect">
            <a:avLst/>
          </a:prstGeom>
          <a:noFill/>
          <a:effectLst/>
          <a:ln>
            <a:noFill/>
          </a:ln>
        </p:spPr>
        <p:txBody>
          <a:bodyPr wrap="square" lIns="0" rIns="0" tIns="0" bIns="0">
            <a:spAutoFit/>
          </a:bodyPr>
          <a:lstStyle/>
          <a:p>
            <a:pPr algn="l"/>
            <a:r>
              <a:rPr sz="1000" b="0">
                <a:solidFill>
                  <a:srgbClr val="9FB3B8"/>
                </a:solidFill>
                <a:latin typeface="Calibri"/>
              </a:rPr>
              <a:t>installierte Leistung</a:t>
            </a:r>
          </a:p>
        </p:txBody>
      </p:sp>
      <p:sp>
        <p:nvSpPr>
          <p:cNvPr id="30" name="Rounded Rectangle 29"/>
          <p:cNvSpPr/>
          <p:nvPr/>
        </p:nvSpPr>
        <p:spPr>
          <a:xfrm>
            <a:off x="6309359" y="5212080"/>
            <a:ext cx="2651760" cy="777240"/>
          </a:xfrm>
          <a:prstGeom prst="roundRect">
            <a:avLst>
              <a:gd name="adj" fmla="val 2000"/>
            </a:avLst>
          </a:prstGeom>
          <a:solidFill>
            <a:srgbClr val="22353E"/>
          </a:solidFill>
          <a:ln w="9525">
            <a:solidFill>
              <a:srgbClr val="2C4149"/>
            </a:solidFill>
          </a:ln>
          <a:effectLst/>
        </p:spPr>
        <p:txBody>
          <a:bodyPr rtlCol="0" anchor="ctr"/>
          <a:lstStyle/>
          <a:p/>
        </p:txBody>
      </p:sp>
      <p:sp>
        <p:nvSpPr>
          <p:cNvPr id="31" name="Rounded Rectangle 30"/>
          <p:cNvSpPr/>
          <p:nvPr/>
        </p:nvSpPr>
        <p:spPr>
          <a:xfrm>
            <a:off x="6309359" y="5212080"/>
            <a:ext cx="54864" cy="777240"/>
          </a:xfrm>
          <a:prstGeom prst="roundRect">
            <a:avLst>
              <a:gd name="adj" fmla="val 2000"/>
            </a:avLst>
          </a:prstGeom>
          <a:solidFill>
            <a:srgbClr val="2E7D5B"/>
          </a:solidFill>
          <a:ln>
            <a:solidFill/>
          </a:ln>
          <a:effectLst/>
        </p:spPr>
        <p:txBody>
          <a:bodyPr rtlCol="0" anchor="ctr"/>
          <a:lstStyle/>
          <a:p/>
        </p:txBody>
      </p:sp>
      <p:sp>
        <p:nvSpPr>
          <p:cNvPr id="32" name="TextBox 31"/>
          <p:cNvSpPr txBox="1"/>
          <p:nvPr/>
        </p:nvSpPr>
        <p:spPr>
          <a:xfrm>
            <a:off x="6565392" y="5321808"/>
            <a:ext cx="2286000" cy="320040"/>
          </a:xfrm>
          <a:prstGeom prst="rect">
            <a:avLst/>
          </a:prstGeom>
          <a:noFill/>
          <a:effectLst/>
          <a:ln>
            <a:noFill/>
          </a:ln>
        </p:spPr>
        <p:txBody>
          <a:bodyPr wrap="square" lIns="0" rIns="0" tIns="0" bIns="0">
            <a:spAutoFit/>
          </a:bodyPr>
          <a:lstStyle/>
          <a:p>
            <a:pPr algn="l"/>
            <a:r>
              <a:rPr sz="1900" b="1">
                <a:solidFill>
                  <a:srgbClr val="FFFFFF"/>
                </a:solidFill>
                <a:latin typeface="Calibri"/>
              </a:rPr>
              <a:t>960 MWh</a:t>
            </a:r>
          </a:p>
        </p:txBody>
      </p:sp>
      <p:sp>
        <p:nvSpPr>
          <p:cNvPr id="33" name="TextBox 32"/>
          <p:cNvSpPr txBox="1"/>
          <p:nvPr/>
        </p:nvSpPr>
        <p:spPr>
          <a:xfrm>
            <a:off x="6565392" y="5650992"/>
            <a:ext cx="2286000" cy="274320"/>
          </a:xfrm>
          <a:prstGeom prst="rect">
            <a:avLst/>
          </a:prstGeom>
          <a:noFill/>
          <a:effectLst/>
          <a:ln>
            <a:noFill/>
          </a:ln>
        </p:spPr>
        <p:txBody>
          <a:bodyPr wrap="square" lIns="0" rIns="0" tIns="0" bIns="0">
            <a:spAutoFit/>
          </a:bodyPr>
          <a:lstStyle/>
          <a:p>
            <a:pPr algn="l"/>
            <a:r>
              <a:rPr sz="1000" b="0">
                <a:solidFill>
                  <a:srgbClr val="9FB3B8"/>
                </a:solidFill>
                <a:latin typeface="Calibri"/>
              </a:rPr>
              <a:t>Speicherkapazität</a:t>
            </a:r>
          </a:p>
        </p:txBody>
      </p:sp>
      <p:sp>
        <p:nvSpPr>
          <p:cNvPr id="34" name="Rounded Rectangle 33"/>
          <p:cNvSpPr/>
          <p:nvPr/>
        </p:nvSpPr>
        <p:spPr>
          <a:xfrm>
            <a:off x="9189719" y="5212080"/>
            <a:ext cx="2651760" cy="777240"/>
          </a:xfrm>
          <a:prstGeom prst="roundRect">
            <a:avLst>
              <a:gd name="adj" fmla="val 2000"/>
            </a:avLst>
          </a:prstGeom>
          <a:solidFill>
            <a:srgbClr val="22353E"/>
          </a:solidFill>
          <a:ln w="9525">
            <a:solidFill>
              <a:srgbClr val="2C4149"/>
            </a:solidFill>
          </a:ln>
          <a:effectLst/>
        </p:spPr>
        <p:txBody>
          <a:bodyPr rtlCol="0" anchor="ctr"/>
          <a:lstStyle/>
          <a:p/>
        </p:txBody>
      </p:sp>
      <p:sp>
        <p:nvSpPr>
          <p:cNvPr id="35" name="Rounded Rectangle 34"/>
          <p:cNvSpPr/>
          <p:nvPr/>
        </p:nvSpPr>
        <p:spPr>
          <a:xfrm>
            <a:off x="9189719" y="5212080"/>
            <a:ext cx="54864" cy="777240"/>
          </a:xfrm>
          <a:prstGeom prst="roundRect">
            <a:avLst>
              <a:gd name="adj" fmla="val 2000"/>
            </a:avLst>
          </a:prstGeom>
          <a:solidFill>
            <a:srgbClr val="E0A33B"/>
          </a:solidFill>
          <a:ln>
            <a:solidFill/>
          </a:ln>
          <a:effectLst/>
        </p:spPr>
        <p:txBody>
          <a:bodyPr rtlCol="0" anchor="ctr"/>
          <a:lstStyle/>
          <a:p/>
        </p:txBody>
      </p:sp>
      <p:sp>
        <p:nvSpPr>
          <p:cNvPr id="36" name="TextBox 35"/>
          <p:cNvSpPr txBox="1"/>
          <p:nvPr/>
        </p:nvSpPr>
        <p:spPr>
          <a:xfrm>
            <a:off x="9445751" y="5321808"/>
            <a:ext cx="2286000" cy="320040"/>
          </a:xfrm>
          <a:prstGeom prst="rect">
            <a:avLst/>
          </a:prstGeom>
          <a:noFill/>
          <a:effectLst/>
          <a:ln>
            <a:noFill/>
          </a:ln>
        </p:spPr>
        <p:txBody>
          <a:bodyPr wrap="square" lIns="0" rIns="0" tIns="0" bIns="0">
            <a:spAutoFit/>
          </a:bodyPr>
          <a:lstStyle/>
          <a:p>
            <a:pPr algn="l"/>
            <a:r>
              <a:rPr sz="1900" b="1">
                <a:solidFill>
                  <a:srgbClr val="FFFFFF"/>
                </a:solidFill>
                <a:latin typeface="Calibri"/>
              </a:rPr>
              <a:t>74 Mio. EUR</a:t>
            </a:r>
          </a:p>
        </p:txBody>
      </p:sp>
      <p:sp>
        <p:nvSpPr>
          <p:cNvPr id="37" name="TextBox 36"/>
          <p:cNvSpPr txBox="1"/>
          <p:nvPr/>
        </p:nvSpPr>
        <p:spPr>
          <a:xfrm>
            <a:off x="9445751" y="5650992"/>
            <a:ext cx="2286000" cy="274320"/>
          </a:xfrm>
          <a:prstGeom prst="rect">
            <a:avLst/>
          </a:prstGeom>
          <a:noFill/>
          <a:effectLst/>
          <a:ln>
            <a:noFill/>
          </a:ln>
        </p:spPr>
        <p:txBody>
          <a:bodyPr wrap="square" lIns="0" rIns="0" tIns="0" bIns="0">
            <a:spAutoFit/>
          </a:bodyPr>
          <a:lstStyle/>
          <a:p>
            <a:pPr algn="l"/>
            <a:r>
              <a:rPr sz="1000" b="0">
                <a:solidFill>
                  <a:srgbClr val="9FB3B8"/>
                </a:solidFill>
                <a:latin typeface="Calibri"/>
              </a:rPr>
              <a:t>Umsatz pro Jahr</a:t>
            </a:r>
          </a:p>
        </p:txBody>
      </p:sp>
      <p:sp>
        <p:nvSpPr>
          <p:cNvPr id="38" name="Rounded Rectangle 37"/>
          <p:cNvSpPr/>
          <p:nvPr/>
        </p:nvSpPr>
        <p:spPr>
          <a:xfrm>
            <a:off x="548640" y="6126480"/>
            <a:ext cx="11155680" cy="548640"/>
          </a:xfrm>
          <a:prstGeom prst="roundRect">
            <a:avLst>
              <a:gd name="adj" fmla="val 2000"/>
            </a:avLst>
          </a:prstGeom>
          <a:solidFill>
            <a:srgbClr val="22353E"/>
          </a:solidFill>
          <a:ln w="9525">
            <a:solidFill>
              <a:srgbClr val="2C4149"/>
            </a:solidFill>
          </a:ln>
          <a:effectLst/>
        </p:spPr>
        <p:txBody>
          <a:bodyPr rtlCol="0" anchor="ctr"/>
          <a:lstStyle/>
          <a:p/>
        </p:txBody>
      </p:sp>
      <p:sp>
        <p:nvSpPr>
          <p:cNvPr id="39" name="TextBox 38"/>
          <p:cNvSpPr txBox="1"/>
          <p:nvPr/>
        </p:nvSpPr>
        <p:spPr>
          <a:xfrm>
            <a:off x="777240" y="6236208"/>
            <a:ext cx="10698480" cy="365760"/>
          </a:xfrm>
          <a:prstGeom prst="rect">
            <a:avLst/>
          </a:prstGeom>
          <a:noFill/>
          <a:effectLst/>
          <a:ln>
            <a:noFill/>
          </a:ln>
        </p:spPr>
        <p:txBody>
          <a:bodyPr wrap="square" lIns="0" rIns="0" tIns="0" bIns="0">
            <a:spAutoFit/>
          </a:bodyPr>
          <a:lstStyle/>
          <a:p>
            <a:pPr algn="l"/>
            <a:r>
              <a:rPr sz="950" b="0">
                <a:solidFill>
                  <a:srgbClr val="9FB3B8"/>
                </a:solidFill>
                <a:latin typeface="Calibri"/>
              </a:rPr>
              <a:t>Annahmen: durchschnittlich 8 MW je Standort, zwei Vollstunden, 155.000 EUR Erlös je MW und Jahr (Zwölf-Monats-Mittel des Marktindex bis Juli 2026; Spanne 95.000 bis 200.000 EUR). Zum Einordnen: 480 MW wären rund 0,5 % der Speicherleistung, die die EU-Kommission europaweit bis 2040 für nötig hält.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icon-180.png"/>
          <p:cNvPicPr>
            <a:picLocks noChangeAspect="1"/>
          </p:cNvPicPr>
          <p:nvPr/>
        </p:nvPicPr>
        <p:blipFill>
          <a:blip r:embed="rId3"/>
          <a:stretch>
            <a:fillRect/>
          </a:stretch>
        </p:blipFill>
        <p:spPr>
          <a:xfrm>
            <a:off x="502920" y="237744"/>
            <a:ext cx="402336" cy="402336"/>
          </a:xfrm>
          <a:prstGeom prst="rect">
            <a:avLst/>
          </a:prstGeom>
          <a:ln>
            <a:solidFill/>
          </a:ln>
          <a:effectLst/>
        </p:spPr>
      </p:pic>
      <p:sp>
        <p:nvSpPr>
          <p:cNvPr id="3" name="Text 0"/>
          <p:cNvSpPr txBox="1"/>
          <p:nvPr/>
        </p:nvSpPr>
        <p:spPr>
          <a:xfrm>
            <a:off x="1033272" y="256032"/>
            <a:ext cx="1828800" cy="365760"/>
          </a:xfrm>
          <a:prstGeom prst="rect">
            <a:avLst/>
          </a:prstGeom>
          <a:noFill/>
          <a:effectLst/>
          <a:ln>
            <a:noFill/>
          </a:ln>
        </p:spPr>
        <p:txBody>
          <a:bodyPr wrap="square" lIns="0" tIns="0" rIns="0" bIns="0" rtlCol="0" anchor="ctr"/>
          <a:lstStyle/>
          <a:p>
            <a:pPr marL="0" indent="0">
              <a:buNone/>
            </a:pPr>
            <a:r>
              <a:rPr lang="en-US" sz="1700" b="1" dirty="0">
                <a:solidFill>
                  <a:srgbClr val="9FB3B8"/>
                </a:solidFill>
                <a:latin typeface="Calibri" pitchFamily="34" charset="0"/>
                <a:ea typeface="Calibri" pitchFamily="34" charset="-122"/>
                <a:cs typeface="Calibri" pitchFamily="34" charset="-120"/>
              </a:rPr>
              <a:t>ener</a:t>
            </a:r>
            <a:r>
              <a:rPr lang="en-US" sz="1700" b="1" dirty="0">
                <a:solidFill>
                  <a:srgbClr val="E0A33B"/>
                </a:solidFill>
                <a:latin typeface="Calibri" pitchFamily="34" charset="0"/>
                <a:ea typeface="Calibri" pitchFamily="34" charset="-122"/>
                <a:cs typeface="Calibri" pitchFamily="34" charset="-120"/>
              </a:rPr>
              <a:t>:</a:t>
            </a:r>
            <a:r>
              <a:rPr lang="en-US" sz="1700" b="1" dirty="0">
                <a:solidFill>
                  <a:srgbClr val="FFFFFF"/>
                </a:solidFill>
                <a:latin typeface="Calibri" pitchFamily="34" charset="0"/>
                <a:ea typeface="Calibri" pitchFamily="34" charset="-122"/>
                <a:cs typeface="Calibri" pitchFamily="34" charset="-120"/>
              </a:rPr>
              <a:t>vault</a:t>
            </a:r>
            <a:endParaRPr lang="en-US" sz="1700" dirty="0"/>
          </a:p>
        </p:txBody>
      </p:sp>
      <p:sp>
        <p:nvSpPr>
          <p:cNvPr id="4" name="Text 1"/>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7 / 9</a:t>
            </a:r>
            <a:endParaRPr lang="en-US" sz="1100" dirty="0"/>
          </a:p>
        </p:txBody>
      </p:sp>
      <p:sp>
        <p:nvSpPr>
          <p:cNvPr id="5" name="Text 2"/>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Der Standort: Flughafen Friedrichshafen</a:t>
            </a:r>
            <a:endParaRPr lang="en-US" sz="3300" dirty="0"/>
          </a:p>
        </p:txBody>
      </p:sp>
      <p:sp>
        <p:nvSpPr>
          <p:cNvPr id="6" name="Text 3"/>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Batteriecontainer und Trafostation auf gesichertem Gelände - 16 MWh Kapazität, 8 MW Leistung, 4,0 Mio. EUR Investition.</a:t>
            </a:r>
            <a:endParaRPr lang="en-US" sz="1400" dirty="0"/>
          </a:p>
        </p:txBody>
      </p:sp>
      <p:sp>
        <p:nvSpPr>
          <p:cNvPr id="7" name="Shape 4"/>
          <p:cNvSpPr/>
          <p:nvPr/>
        </p:nvSpPr>
        <p:spPr>
          <a:xfrm>
            <a:off x="475488" y="1691640"/>
            <a:ext cx="6867144" cy="3452510"/>
          </a:xfrm>
          <a:prstGeom prst="roundRect">
            <a:avLst>
              <a:gd name="adj" fmla="val 1059"/>
            </a:avLst>
          </a:prstGeom>
          <a:solidFill>
            <a:srgbClr val="22353E"/>
          </a:solidFill>
          <a:ln w="9525">
            <a:solidFill>
              <a:srgbClr val="2C4149"/>
            </a:solidFill>
            <a:prstDash val="solid"/>
          </a:ln>
          <a:effectLst/>
        </p:spPr>
        <p:txBody>
          <a:bodyPr/>
          <a:lstStyle/>
          <a:p>
            <a:endParaRPr lang="de-DE"/>
          </a:p>
        </p:txBody>
      </p:sp>
      <p:pic>
        <p:nvPicPr>
          <p:cNvPr id="8" name="Image 1" descr="/home/claude/anlage.jpg"/>
          <p:cNvPicPr>
            <a:picLocks noChangeAspect="1"/>
          </p:cNvPicPr>
          <p:nvPr/>
        </p:nvPicPr>
        <p:blipFill>
          <a:blip r:embed="rId4"/>
          <a:stretch>
            <a:fillRect/>
          </a:stretch>
        </p:blipFill>
        <p:spPr>
          <a:xfrm>
            <a:off x="502920" y="1719072"/>
            <a:ext cx="6812280" cy="3397646"/>
          </a:xfrm>
          <a:prstGeom prst="rect">
            <a:avLst/>
          </a:prstGeom>
          <a:ln>
            <a:solidFill/>
          </a:ln>
          <a:effectLst/>
        </p:spPr>
      </p:pic>
      <p:sp>
        <p:nvSpPr>
          <p:cNvPr id="9" name="Shape 5"/>
          <p:cNvSpPr/>
          <p:nvPr/>
        </p:nvSpPr>
        <p:spPr>
          <a:xfrm>
            <a:off x="502920" y="5230368"/>
            <a:ext cx="2148840" cy="512064"/>
          </a:xfrm>
          <a:prstGeom prst="roundRect">
            <a:avLst>
              <a:gd name="adj" fmla="val 10714"/>
            </a:avLst>
          </a:prstGeom>
          <a:solidFill>
            <a:srgbClr val="22353E"/>
          </a:solidFill>
          <a:ln w="9525">
            <a:solidFill>
              <a:srgbClr val="2C4149"/>
            </a:solidFill>
            <a:prstDash val="solid"/>
          </a:ln>
          <a:effectLst/>
        </p:spPr>
        <p:txBody>
          <a:bodyPr/>
          <a:lstStyle/>
          <a:p>
            <a:endParaRPr lang="de-DE"/>
          </a:p>
        </p:txBody>
      </p:sp>
      <p:sp>
        <p:nvSpPr>
          <p:cNvPr id="10" name="Shape 6"/>
          <p:cNvSpPr/>
          <p:nvPr/>
        </p:nvSpPr>
        <p:spPr>
          <a:xfrm>
            <a:off x="667512" y="5431536"/>
            <a:ext cx="109728" cy="109728"/>
          </a:xfrm>
          <a:prstGeom prst="ellipse">
            <a:avLst/>
          </a:prstGeom>
          <a:solidFill>
            <a:srgbClr val="1F5673"/>
          </a:solidFill>
          <a:ln>
            <a:solidFill/>
          </a:ln>
          <a:effectLst/>
        </p:spPr>
        <p:txBody>
          <a:bodyPr/>
          <a:lstStyle/>
          <a:p>
            <a:endParaRPr lang="de-DE"/>
          </a:p>
        </p:txBody>
      </p:sp>
      <p:sp>
        <p:nvSpPr>
          <p:cNvPr id="11" name="Text 7"/>
          <p:cNvSpPr txBox="1"/>
          <p:nvPr/>
        </p:nvSpPr>
        <p:spPr>
          <a:xfrm>
            <a:off x="868680" y="5285232"/>
            <a:ext cx="1691640" cy="237744"/>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16 MWh</a:t>
            </a:r>
            <a:endParaRPr lang="en-US" sz="1350" dirty="0"/>
          </a:p>
        </p:txBody>
      </p:sp>
      <p:sp>
        <p:nvSpPr>
          <p:cNvPr id="12" name="Text 8"/>
          <p:cNvSpPr txBox="1"/>
          <p:nvPr/>
        </p:nvSpPr>
        <p:spPr>
          <a:xfrm>
            <a:off x="868680" y="5495544"/>
            <a:ext cx="1691640" cy="201168"/>
          </a:xfrm>
          <a:prstGeom prst="rect">
            <a:avLst/>
          </a:prstGeom>
          <a:noFill/>
          <a:effectLst/>
          <a:ln>
            <a:noFill/>
          </a:ln>
        </p:spPr>
        <p:txBody>
          <a:bodyPr wrap="square" lIns="0" tIns="0" rIns="0" bIns="0" rtlCol="0" anchor="ctr"/>
          <a:lstStyle/>
          <a:p>
            <a:pPr marL="0" indent="0">
              <a:buNone/>
            </a:pPr>
            <a:r>
              <a:rPr lang="en-US" sz="950" dirty="0">
                <a:solidFill>
                  <a:srgbClr val="9FB3B8"/>
                </a:solidFill>
                <a:latin typeface="Calibri" pitchFamily="34" charset="0"/>
                <a:ea typeface="Calibri" pitchFamily="34" charset="-122"/>
                <a:cs typeface="Calibri" pitchFamily="34" charset="-120"/>
              </a:rPr>
              <a:t>Speicherkapazität</a:t>
            </a:r>
            <a:endParaRPr lang="en-US" sz="950" dirty="0"/>
          </a:p>
        </p:txBody>
      </p:sp>
      <p:sp>
        <p:nvSpPr>
          <p:cNvPr id="13" name="Shape 9"/>
          <p:cNvSpPr/>
          <p:nvPr/>
        </p:nvSpPr>
        <p:spPr>
          <a:xfrm>
            <a:off x="2834640" y="5230368"/>
            <a:ext cx="2148840" cy="512064"/>
          </a:xfrm>
          <a:prstGeom prst="roundRect">
            <a:avLst>
              <a:gd name="adj" fmla="val 10714"/>
            </a:avLst>
          </a:prstGeom>
          <a:solidFill>
            <a:srgbClr val="22353E"/>
          </a:solidFill>
          <a:ln w="9525">
            <a:solidFill>
              <a:srgbClr val="2C4149"/>
            </a:solidFill>
            <a:prstDash val="solid"/>
          </a:ln>
          <a:effectLst/>
        </p:spPr>
        <p:txBody>
          <a:bodyPr/>
          <a:lstStyle/>
          <a:p>
            <a:endParaRPr lang="de-DE"/>
          </a:p>
        </p:txBody>
      </p:sp>
      <p:sp>
        <p:nvSpPr>
          <p:cNvPr id="14" name="Shape 10"/>
          <p:cNvSpPr/>
          <p:nvPr/>
        </p:nvSpPr>
        <p:spPr>
          <a:xfrm>
            <a:off x="2999232" y="5431536"/>
            <a:ext cx="109728" cy="109728"/>
          </a:xfrm>
          <a:prstGeom prst="ellipse">
            <a:avLst/>
          </a:prstGeom>
          <a:solidFill>
            <a:srgbClr val="E0A33B"/>
          </a:solidFill>
          <a:ln>
            <a:solidFill/>
          </a:ln>
          <a:effectLst/>
        </p:spPr>
        <p:txBody>
          <a:bodyPr/>
          <a:lstStyle/>
          <a:p>
            <a:endParaRPr lang="de-DE"/>
          </a:p>
        </p:txBody>
      </p:sp>
      <p:sp>
        <p:nvSpPr>
          <p:cNvPr id="15" name="Text 11"/>
          <p:cNvSpPr txBox="1"/>
          <p:nvPr/>
        </p:nvSpPr>
        <p:spPr>
          <a:xfrm>
            <a:off x="3200400" y="5285232"/>
            <a:ext cx="1691640" cy="237744"/>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8 MW</a:t>
            </a:r>
            <a:endParaRPr lang="en-US" sz="1350" dirty="0"/>
          </a:p>
        </p:txBody>
      </p:sp>
      <p:sp>
        <p:nvSpPr>
          <p:cNvPr id="16" name="Text 12"/>
          <p:cNvSpPr txBox="1"/>
          <p:nvPr/>
        </p:nvSpPr>
        <p:spPr>
          <a:xfrm>
            <a:off x="3200400" y="5495544"/>
            <a:ext cx="1691640" cy="201168"/>
          </a:xfrm>
          <a:prstGeom prst="rect">
            <a:avLst/>
          </a:prstGeom>
          <a:noFill/>
          <a:effectLst/>
          <a:ln>
            <a:noFill/>
          </a:ln>
        </p:spPr>
        <p:txBody>
          <a:bodyPr wrap="square" lIns="0" tIns="0" rIns="0" bIns="0" rtlCol="0" anchor="ctr"/>
          <a:lstStyle/>
          <a:p>
            <a:pPr marL="0" indent="0">
              <a:buNone/>
            </a:pPr>
            <a:r>
              <a:rPr lang="en-US" sz="950" dirty="0">
                <a:solidFill>
                  <a:srgbClr val="9FB3B8"/>
                </a:solidFill>
                <a:latin typeface="Calibri" pitchFamily="34" charset="0"/>
                <a:ea typeface="Calibri" pitchFamily="34" charset="-122"/>
                <a:cs typeface="Calibri" pitchFamily="34" charset="-120"/>
              </a:rPr>
              <a:t>Anschlussleistung</a:t>
            </a:r>
            <a:endParaRPr lang="en-US" sz="950" dirty="0"/>
          </a:p>
        </p:txBody>
      </p:sp>
      <p:sp>
        <p:nvSpPr>
          <p:cNvPr id="17" name="Shape 13"/>
          <p:cNvSpPr/>
          <p:nvPr/>
        </p:nvSpPr>
        <p:spPr>
          <a:xfrm>
            <a:off x="5166360" y="5230368"/>
            <a:ext cx="2148840" cy="512064"/>
          </a:xfrm>
          <a:prstGeom prst="roundRect">
            <a:avLst>
              <a:gd name="adj" fmla="val 10714"/>
            </a:avLst>
          </a:prstGeom>
          <a:solidFill>
            <a:srgbClr val="22353E"/>
          </a:solidFill>
          <a:ln w="9525">
            <a:solidFill>
              <a:srgbClr val="2C4149"/>
            </a:solidFill>
            <a:prstDash val="solid"/>
          </a:ln>
          <a:effectLst/>
        </p:spPr>
        <p:txBody>
          <a:bodyPr/>
          <a:lstStyle/>
          <a:p>
            <a:endParaRPr lang="de-DE"/>
          </a:p>
        </p:txBody>
      </p:sp>
      <p:sp>
        <p:nvSpPr>
          <p:cNvPr id="18" name="Shape 14"/>
          <p:cNvSpPr/>
          <p:nvPr/>
        </p:nvSpPr>
        <p:spPr>
          <a:xfrm>
            <a:off x="5330952" y="5431536"/>
            <a:ext cx="109728" cy="109728"/>
          </a:xfrm>
          <a:prstGeom prst="ellipse">
            <a:avLst/>
          </a:prstGeom>
          <a:solidFill>
            <a:srgbClr val="2E7D5B"/>
          </a:solidFill>
          <a:ln>
            <a:solidFill/>
          </a:ln>
          <a:effectLst/>
        </p:spPr>
        <p:txBody>
          <a:bodyPr/>
          <a:lstStyle/>
          <a:p>
            <a:endParaRPr lang="de-DE"/>
          </a:p>
        </p:txBody>
      </p:sp>
      <p:sp>
        <p:nvSpPr>
          <p:cNvPr id="19" name="Text 15"/>
          <p:cNvSpPr txBox="1"/>
          <p:nvPr/>
        </p:nvSpPr>
        <p:spPr>
          <a:xfrm>
            <a:off x="5532120" y="5285232"/>
            <a:ext cx="1691640" cy="237744"/>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800-1.200 m²</a:t>
            </a:r>
            <a:endParaRPr lang="en-US" sz="1350" dirty="0"/>
          </a:p>
        </p:txBody>
      </p:sp>
      <p:sp>
        <p:nvSpPr>
          <p:cNvPr id="20" name="Text 16"/>
          <p:cNvSpPr txBox="1"/>
          <p:nvPr/>
        </p:nvSpPr>
        <p:spPr>
          <a:xfrm>
            <a:off x="5532120" y="5495544"/>
            <a:ext cx="1691640" cy="201168"/>
          </a:xfrm>
          <a:prstGeom prst="rect">
            <a:avLst/>
          </a:prstGeom>
          <a:noFill/>
          <a:effectLst/>
          <a:ln>
            <a:noFill/>
          </a:ln>
        </p:spPr>
        <p:txBody>
          <a:bodyPr wrap="square" lIns="0" tIns="0" rIns="0" bIns="0" rtlCol="0" anchor="ctr"/>
          <a:lstStyle/>
          <a:p>
            <a:pPr marL="0" indent="0">
              <a:buNone/>
            </a:pPr>
            <a:r>
              <a:rPr lang="en-US" sz="950" dirty="0">
                <a:solidFill>
                  <a:srgbClr val="9FB3B8"/>
                </a:solidFill>
                <a:latin typeface="Calibri" pitchFamily="34" charset="0"/>
                <a:ea typeface="Calibri" pitchFamily="34" charset="-122"/>
                <a:cs typeface="Calibri" pitchFamily="34" charset="-120"/>
              </a:rPr>
              <a:t>Fläche, pachtfrei</a:t>
            </a:r>
            <a:endParaRPr lang="en-US" sz="950" dirty="0"/>
          </a:p>
        </p:txBody>
      </p:sp>
      <p:sp>
        <p:nvSpPr>
          <p:cNvPr id="21" name="Text 17"/>
          <p:cNvSpPr txBox="1"/>
          <p:nvPr/>
        </p:nvSpPr>
        <p:spPr>
          <a:xfrm>
            <a:off x="502920" y="5815584"/>
            <a:ext cx="6812280" cy="347472"/>
          </a:xfrm>
          <a:prstGeom prst="rect">
            <a:avLst/>
          </a:prstGeom>
          <a:noFill/>
          <a:effectLst/>
          <a:ln>
            <a:noFill/>
          </a:ln>
        </p:spPr>
        <p:txBody>
          <a:bodyPr wrap="square" lIns="0" tIns="0" rIns="0" bIns="0" rtlCol="0" anchor="t"/>
          <a:lstStyle/>
          <a:p>
            <a:pPr marL="0" indent="0">
              <a:buNone/>
            </a:pPr>
            <a:r>
              <a:rPr lang="en-US" sz="900" dirty="0">
                <a:solidFill>
                  <a:srgbClr val="9FB3B8"/>
                </a:solidFill>
                <a:latin typeface="Calibri" pitchFamily="34" charset="0"/>
                <a:ea typeface="Calibri" pitchFamily="34" charset="-122"/>
                <a:cs typeface="Calibri" pitchFamily="34" charset="-120"/>
              </a:rPr>
              <a:t>Visualisierung des geplanten Speichers auf dem Gelände des Flughafens Friedrichshafen, im Hintergrund der Zeppelin-Hangar. Kein Foto einer bestehenden Anlage.</a:t>
            </a:r>
            <a:endParaRPr lang="en-US" sz="900" dirty="0"/>
          </a:p>
        </p:txBody>
      </p:sp>
      <p:sp>
        <p:nvSpPr>
          <p:cNvPr id="22" name="Text 18"/>
          <p:cNvSpPr txBox="1"/>
          <p:nvPr/>
        </p:nvSpPr>
        <p:spPr>
          <a:xfrm>
            <a:off x="7571232" y="1719072"/>
            <a:ext cx="4114800" cy="237744"/>
          </a:xfrm>
          <a:prstGeom prst="rect">
            <a:avLst/>
          </a:prstGeom>
          <a:noFill/>
          <a:effectLst/>
          <a:ln>
            <a:noFill/>
          </a:ln>
        </p:spPr>
        <p:txBody>
          <a:bodyPr wrap="square" lIns="0" tIns="0" rIns="0" bIns="0" rtlCol="0" anchor="ctr"/>
          <a:lstStyle/>
          <a:p>
            <a:pPr marL="0" indent="0">
              <a:buNone/>
            </a:pPr>
            <a:r>
              <a:rPr lang="en-US" sz="1050" b="1" kern="0" spc="140" dirty="0">
                <a:solidFill>
                  <a:srgbClr val="E0A33B"/>
                </a:solidFill>
                <a:latin typeface="Calibri" pitchFamily="34" charset="0"/>
                <a:ea typeface="Calibri" pitchFamily="34" charset="-122"/>
                <a:cs typeface="Calibri" pitchFamily="34" charset="-120"/>
              </a:rPr>
              <a:t>WARUM DIESER STANDORT</a:t>
            </a:r>
            <a:endParaRPr lang="en-US" sz="1050" dirty="0"/>
          </a:p>
        </p:txBody>
      </p:sp>
      <p:sp>
        <p:nvSpPr>
          <p:cNvPr id="23" name="Shape 19"/>
          <p:cNvSpPr/>
          <p:nvPr/>
        </p:nvSpPr>
        <p:spPr>
          <a:xfrm>
            <a:off x="7571232" y="2029968"/>
            <a:ext cx="4114800" cy="896112"/>
          </a:xfrm>
          <a:prstGeom prst="roundRect">
            <a:avLst>
              <a:gd name="adj" fmla="val 6122"/>
            </a:avLst>
          </a:prstGeom>
          <a:solidFill>
            <a:srgbClr val="22353E"/>
          </a:solidFill>
          <a:ln w="9525">
            <a:solidFill>
              <a:srgbClr val="2C4149"/>
            </a:solidFill>
            <a:prstDash val="solid"/>
          </a:ln>
          <a:effectLst/>
        </p:spPr>
        <p:txBody>
          <a:bodyPr/>
          <a:lstStyle/>
          <a:p>
            <a:endParaRPr lang="de-DE"/>
          </a:p>
        </p:txBody>
      </p:sp>
      <p:sp>
        <p:nvSpPr>
          <p:cNvPr id="24" name="Shape 20"/>
          <p:cNvSpPr/>
          <p:nvPr/>
        </p:nvSpPr>
        <p:spPr>
          <a:xfrm>
            <a:off x="7735824" y="2194560"/>
            <a:ext cx="73152" cy="566928"/>
          </a:xfrm>
          <a:prstGeom prst="roundRect">
            <a:avLst>
              <a:gd name="adj" fmla="val 625000"/>
            </a:avLst>
          </a:prstGeom>
          <a:solidFill>
            <a:srgbClr val="1F5673"/>
          </a:solidFill>
          <a:ln>
            <a:solidFill/>
          </a:ln>
          <a:effectLst/>
        </p:spPr>
        <p:txBody>
          <a:bodyPr/>
          <a:lstStyle/>
          <a:p>
            <a:endParaRPr lang="de-DE"/>
          </a:p>
        </p:txBody>
      </p:sp>
      <p:sp>
        <p:nvSpPr>
          <p:cNvPr id="25" name="Text 21"/>
          <p:cNvSpPr txBox="1"/>
          <p:nvPr/>
        </p:nvSpPr>
        <p:spPr>
          <a:xfrm>
            <a:off x="7918704" y="2121408"/>
            <a:ext cx="3602736" cy="219456"/>
          </a:xfrm>
          <a:prstGeom prst="rect">
            <a:avLst/>
          </a:prstGeom>
          <a:noFill/>
          <a:effectLst/>
          <a:ln>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Gesichertes Gelände</a:t>
            </a:r>
            <a:endParaRPr lang="en-US" sz="1150" dirty="0"/>
          </a:p>
        </p:txBody>
      </p:sp>
      <p:sp>
        <p:nvSpPr>
          <p:cNvPr id="26" name="Text 22"/>
          <p:cNvSpPr txBox="1"/>
          <p:nvPr/>
        </p:nvSpPr>
        <p:spPr>
          <a:xfrm>
            <a:off x="7918704" y="2331720"/>
            <a:ext cx="3602736" cy="530352"/>
          </a:xfrm>
          <a:prstGeom prst="rect">
            <a:avLst/>
          </a:prstGeom>
          <a:noFill/>
          <a:effectLst/>
          <a:ln>
            <a:noFill/>
          </a:ln>
        </p:spPr>
        <p:txBody>
          <a:bodyPr wrap="square" lIns="0" tIns="0" rIns="0" bIns="0" rtlCol="0" anchor="t"/>
          <a:lstStyle/>
          <a:p>
            <a:pPr marL="0" indent="0">
              <a:buNone/>
            </a:pPr>
            <a:r>
              <a:rPr lang="en-US" sz="950" dirty="0">
                <a:solidFill>
                  <a:srgbClr val="9FB3B8"/>
                </a:solidFill>
                <a:latin typeface="Calibri" pitchFamily="34" charset="0"/>
                <a:ea typeface="Calibri" pitchFamily="34" charset="-122"/>
                <a:cs typeface="Calibri" pitchFamily="34" charset="-120"/>
              </a:rPr>
              <a:t>Umzäunt, zugangskontrolliert und rund um die Uhr in ein laufendes Sicherheitskonzept eingebunden - genau das, was Versicherer und Banken verlangen.</a:t>
            </a:r>
            <a:endParaRPr lang="en-US" sz="950" dirty="0"/>
          </a:p>
        </p:txBody>
      </p:sp>
      <p:sp>
        <p:nvSpPr>
          <p:cNvPr id="27" name="Shape 23"/>
          <p:cNvSpPr/>
          <p:nvPr/>
        </p:nvSpPr>
        <p:spPr>
          <a:xfrm>
            <a:off x="7571232" y="2999232"/>
            <a:ext cx="4114800" cy="896112"/>
          </a:xfrm>
          <a:prstGeom prst="roundRect">
            <a:avLst>
              <a:gd name="adj" fmla="val 6122"/>
            </a:avLst>
          </a:prstGeom>
          <a:solidFill>
            <a:srgbClr val="22353E"/>
          </a:solidFill>
          <a:ln w="9525">
            <a:solidFill>
              <a:srgbClr val="2C4149"/>
            </a:solidFill>
            <a:prstDash val="solid"/>
          </a:ln>
          <a:effectLst/>
        </p:spPr>
        <p:txBody>
          <a:bodyPr/>
          <a:lstStyle/>
          <a:p>
            <a:endParaRPr lang="de-DE"/>
          </a:p>
        </p:txBody>
      </p:sp>
      <p:sp>
        <p:nvSpPr>
          <p:cNvPr id="28" name="Shape 24"/>
          <p:cNvSpPr/>
          <p:nvPr/>
        </p:nvSpPr>
        <p:spPr>
          <a:xfrm>
            <a:off x="7735824" y="3163824"/>
            <a:ext cx="73152" cy="566928"/>
          </a:xfrm>
          <a:prstGeom prst="roundRect">
            <a:avLst>
              <a:gd name="adj" fmla="val 625000"/>
            </a:avLst>
          </a:prstGeom>
          <a:solidFill>
            <a:srgbClr val="E0A33B"/>
          </a:solidFill>
          <a:ln>
            <a:solidFill/>
          </a:ln>
          <a:effectLst/>
        </p:spPr>
        <p:txBody>
          <a:bodyPr/>
          <a:lstStyle/>
          <a:p>
            <a:endParaRPr lang="de-DE"/>
          </a:p>
        </p:txBody>
      </p:sp>
      <p:sp>
        <p:nvSpPr>
          <p:cNvPr id="29" name="Text 25"/>
          <p:cNvSpPr txBox="1"/>
          <p:nvPr/>
        </p:nvSpPr>
        <p:spPr>
          <a:xfrm>
            <a:off x="7918704" y="3090672"/>
            <a:ext cx="3602736" cy="219456"/>
          </a:xfrm>
          <a:prstGeom prst="rect">
            <a:avLst/>
          </a:prstGeom>
          <a:noFill/>
          <a:effectLst/>
          <a:ln>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Netzanschluss vorhanden</a:t>
            </a:r>
            <a:endParaRPr lang="en-US" sz="1150" dirty="0"/>
          </a:p>
        </p:txBody>
      </p:sp>
      <p:sp>
        <p:nvSpPr>
          <p:cNvPr id="30" name="Text 26"/>
          <p:cNvSpPr txBox="1"/>
          <p:nvPr/>
        </p:nvSpPr>
        <p:spPr>
          <a:xfrm>
            <a:off x="7918704" y="3300984"/>
            <a:ext cx="3602736" cy="530352"/>
          </a:xfrm>
          <a:prstGeom prst="rect">
            <a:avLst/>
          </a:prstGeom>
          <a:noFill/>
          <a:effectLst/>
          <a:ln>
            <a:noFill/>
          </a:ln>
        </p:spPr>
        <p:txBody>
          <a:bodyPr wrap="square" lIns="0" tIns="0" rIns="0" bIns="0" rtlCol="0" anchor="t"/>
          <a:lstStyle/>
          <a:p>
            <a:pPr marL="0" indent="0">
              <a:buNone/>
            </a:pPr>
            <a:r>
              <a:rPr lang="en-US" sz="950" dirty="0">
                <a:solidFill>
                  <a:srgbClr val="9FB3B8"/>
                </a:solidFill>
                <a:latin typeface="Calibri" pitchFamily="34" charset="0"/>
                <a:ea typeface="Calibri" pitchFamily="34" charset="-122"/>
                <a:cs typeface="Calibri" pitchFamily="34" charset="-120"/>
              </a:rPr>
              <a:t>Der Flughafen verfügt bereits über hohe Anschlusskapazitäten in der Mittelspannung. Das spart Monate im kritischen Pfad.</a:t>
            </a:r>
            <a:endParaRPr lang="en-US" sz="950" dirty="0"/>
          </a:p>
        </p:txBody>
      </p:sp>
      <p:sp>
        <p:nvSpPr>
          <p:cNvPr id="31" name="Shape 27"/>
          <p:cNvSpPr/>
          <p:nvPr/>
        </p:nvSpPr>
        <p:spPr>
          <a:xfrm>
            <a:off x="7571232" y="3968496"/>
            <a:ext cx="4114800" cy="896112"/>
          </a:xfrm>
          <a:prstGeom prst="roundRect">
            <a:avLst>
              <a:gd name="adj" fmla="val 6122"/>
            </a:avLst>
          </a:prstGeom>
          <a:solidFill>
            <a:srgbClr val="22353E"/>
          </a:solidFill>
          <a:ln w="9525">
            <a:solidFill>
              <a:srgbClr val="2C4149"/>
            </a:solidFill>
            <a:prstDash val="solid"/>
          </a:ln>
          <a:effectLst/>
        </p:spPr>
        <p:txBody>
          <a:bodyPr/>
          <a:lstStyle/>
          <a:p>
            <a:endParaRPr lang="de-DE"/>
          </a:p>
        </p:txBody>
      </p:sp>
      <p:sp>
        <p:nvSpPr>
          <p:cNvPr id="32" name="Shape 28"/>
          <p:cNvSpPr/>
          <p:nvPr/>
        </p:nvSpPr>
        <p:spPr>
          <a:xfrm>
            <a:off x="7735824" y="4133088"/>
            <a:ext cx="73152" cy="566928"/>
          </a:xfrm>
          <a:prstGeom prst="roundRect">
            <a:avLst>
              <a:gd name="adj" fmla="val 625000"/>
            </a:avLst>
          </a:prstGeom>
          <a:solidFill>
            <a:srgbClr val="2E7D5B"/>
          </a:solidFill>
          <a:ln>
            <a:solidFill/>
          </a:ln>
          <a:effectLst/>
        </p:spPr>
        <p:txBody>
          <a:bodyPr/>
          <a:lstStyle/>
          <a:p>
            <a:endParaRPr lang="de-DE"/>
          </a:p>
        </p:txBody>
      </p:sp>
      <p:sp>
        <p:nvSpPr>
          <p:cNvPr id="33" name="Text 29"/>
          <p:cNvSpPr txBox="1"/>
          <p:nvPr/>
        </p:nvSpPr>
        <p:spPr>
          <a:xfrm>
            <a:off x="7918704" y="4059936"/>
            <a:ext cx="3602736" cy="219456"/>
          </a:xfrm>
          <a:prstGeom prst="rect">
            <a:avLst/>
          </a:prstGeom>
          <a:noFill/>
          <a:effectLst/>
          <a:ln>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Zufahrt für Tieflader</a:t>
            </a:r>
            <a:endParaRPr lang="en-US" sz="1150" dirty="0"/>
          </a:p>
        </p:txBody>
      </p:sp>
      <p:sp>
        <p:nvSpPr>
          <p:cNvPr id="34" name="Text 30"/>
          <p:cNvSpPr txBox="1"/>
          <p:nvPr/>
        </p:nvSpPr>
        <p:spPr>
          <a:xfrm>
            <a:off x="7918704" y="4270248"/>
            <a:ext cx="3602736" cy="530352"/>
          </a:xfrm>
          <a:prstGeom prst="rect">
            <a:avLst/>
          </a:prstGeom>
          <a:noFill/>
          <a:effectLst/>
          <a:ln>
            <a:noFill/>
          </a:ln>
        </p:spPr>
        <p:txBody>
          <a:bodyPr wrap="square" lIns="0" tIns="0" rIns="0" bIns="0" rtlCol="0" anchor="t"/>
          <a:lstStyle/>
          <a:p>
            <a:pPr marL="0" indent="0">
              <a:buNone/>
            </a:pPr>
            <a:r>
              <a:rPr lang="en-US" sz="950" dirty="0">
                <a:solidFill>
                  <a:srgbClr val="9FB3B8"/>
                </a:solidFill>
                <a:latin typeface="Calibri" pitchFamily="34" charset="0"/>
                <a:ea typeface="Calibri" pitchFamily="34" charset="-122"/>
                <a:cs typeface="Calibri" pitchFamily="34" charset="-120"/>
              </a:rPr>
              <a:t>Batteriecontainer kommen auf Schwertransportern. Zufahrt, Wendemöglichkeit und tragfähige Wege sind vorhanden.</a:t>
            </a:r>
            <a:endParaRPr lang="en-US" sz="950" dirty="0"/>
          </a:p>
        </p:txBody>
      </p:sp>
      <p:sp>
        <p:nvSpPr>
          <p:cNvPr id="35" name="Shape 31"/>
          <p:cNvSpPr/>
          <p:nvPr/>
        </p:nvSpPr>
        <p:spPr>
          <a:xfrm>
            <a:off x="7571232" y="4937760"/>
            <a:ext cx="4114800" cy="896112"/>
          </a:xfrm>
          <a:prstGeom prst="roundRect">
            <a:avLst>
              <a:gd name="adj" fmla="val 6122"/>
            </a:avLst>
          </a:prstGeom>
          <a:solidFill>
            <a:srgbClr val="22353E"/>
          </a:solidFill>
          <a:ln w="9525">
            <a:solidFill>
              <a:srgbClr val="2C4149"/>
            </a:solidFill>
            <a:prstDash val="solid"/>
          </a:ln>
          <a:effectLst/>
        </p:spPr>
        <p:txBody>
          <a:bodyPr/>
          <a:lstStyle/>
          <a:p>
            <a:endParaRPr lang="de-DE"/>
          </a:p>
        </p:txBody>
      </p:sp>
      <p:sp>
        <p:nvSpPr>
          <p:cNvPr id="36" name="Shape 32"/>
          <p:cNvSpPr/>
          <p:nvPr/>
        </p:nvSpPr>
        <p:spPr>
          <a:xfrm>
            <a:off x="7735824" y="5102352"/>
            <a:ext cx="73152" cy="566928"/>
          </a:xfrm>
          <a:prstGeom prst="roundRect">
            <a:avLst>
              <a:gd name="adj" fmla="val 625000"/>
            </a:avLst>
          </a:prstGeom>
          <a:solidFill>
            <a:srgbClr val="2E7D5B"/>
          </a:solidFill>
          <a:ln>
            <a:solidFill/>
          </a:ln>
          <a:effectLst/>
        </p:spPr>
        <p:txBody>
          <a:bodyPr/>
          <a:lstStyle/>
          <a:p>
            <a:endParaRPr lang="de-DE"/>
          </a:p>
        </p:txBody>
      </p:sp>
      <p:sp>
        <p:nvSpPr>
          <p:cNvPr id="37" name="Text 33"/>
          <p:cNvSpPr txBox="1"/>
          <p:nvPr/>
        </p:nvSpPr>
        <p:spPr>
          <a:xfrm>
            <a:off x="7918704" y="5029200"/>
            <a:ext cx="3602736" cy="219456"/>
          </a:xfrm>
          <a:prstGeom prst="rect">
            <a:avLst/>
          </a:prstGeom>
          <a:noFill/>
          <a:effectLst/>
          <a:ln>
            <a:noFill/>
          </a:ln>
        </p:spPr>
        <p:txBody>
          <a:bodyPr wrap="square" lIns="0" tIns="0" rIns="0" bIns="0" rtlCol="0" anchor="ctr"/>
          <a:lstStyle/>
          <a:p>
            <a:pPr marL="0" indent="0">
              <a:buNone/>
            </a:pPr>
            <a:r>
              <a:rPr lang="en-US" sz="1150" b="1" dirty="0">
                <a:solidFill>
                  <a:srgbClr val="FFFFFF"/>
                </a:solidFill>
                <a:latin typeface="Calibri" pitchFamily="34" charset="0"/>
                <a:ea typeface="Calibri" pitchFamily="34" charset="-122"/>
                <a:cs typeface="Calibri" pitchFamily="34" charset="-120"/>
              </a:rPr>
              <a:t>Nutzen für den Flughafen</a:t>
            </a:r>
            <a:endParaRPr lang="en-US" sz="1150" dirty="0"/>
          </a:p>
        </p:txBody>
      </p:sp>
      <p:sp>
        <p:nvSpPr>
          <p:cNvPr id="38" name="Text 34"/>
          <p:cNvSpPr txBox="1"/>
          <p:nvPr/>
        </p:nvSpPr>
        <p:spPr>
          <a:xfrm>
            <a:off x="7918704" y="5239512"/>
            <a:ext cx="3602736" cy="530352"/>
          </a:xfrm>
          <a:prstGeom prst="rect">
            <a:avLst/>
          </a:prstGeom>
          <a:noFill/>
          <a:effectLst/>
          <a:ln>
            <a:noFill/>
          </a:ln>
        </p:spPr>
        <p:txBody>
          <a:bodyPr wrap="square" lIns="0" tIns="0" rIns="0" bIns="0" rtlCol="0" anchor="t"/>
          <a:lstStyle/>
          <a:p>
            <a:pPr marL="0" indent="0">
              <a:buNone/>
            </a:pPr>
            <a:r>
              <a:rPr lang="en-US" sz="950" dirty="0">
                <a:solidFill>
                  <a:srgbClr val="9FB3B8"/>
                </a:solidFill>
                <a:latin typeface="Calibri" pitchFamily="34" charset="0"/>
                <a:ea typeface="Calibri" pitchFamily="34" charset="-122"/>
                <a:cs typeface="Calibri" pitchFamily="34" charset="-120"/>
              </a:rPr>
              <a:t>Einnahmen ohne eigenen Kapitaleinsatz, mögliche Ablösung eigener Notstromtechnik, Beitrag zur Standortsicherung. Dafür 1/3 der Anteile - dasselbe Angebot gilt jedem weiteren Standort.</a:t>
            </a:r>
            <a:endParaRPr lang="en-US" sz="950" dirty="0"/>
          </a:p>
        </p:txBody>
      </p:sp>
      <p:sp>
        <p:nvSpPr>
          <p:cNvPr id="39" name="Text 35"/>
          <p:cNvSpPr txBox="1"/>
          <p:nvPr/>
        </p:nvSpPr>
        <p:spPr>
          <a:xfrm>
            <a:off x="7571232" y="5998464"/>
            <a:ext cx="4114800" cy="402336"/>
          </a:xfrm>
          <a:prstGeom prst="rect">
            <a:avLst/>
          </a:prstGeom>
          <a:noFill/>
          <a:effectLst/>
          <a:ln>
            <a:noFill/>
          </a:ln>
        </p:spPr>
        <p:txBody>
          <a:bodyPr wrap="square" lIns="0" tIns="0" rIns="0" bIns="0" rtlCol="0" anchor="t"/>
          <a:lstStyle/>
          <a:p>
            <a:pPr marL="0" indent="0">
              <a:buNone/>
            </a:pPr>
            <a:r>
              <a:rPr lang="en-US" sz="900" dirty="0">
                <a:solidFill>
                  <a:srgbClr val="9FB3B8"/>
                </a:solidFill>
                <a:latin typeface="Calibri" pitchFamily="34" charset="0"/>
                <a:ea typeface="Calibri" pitchFamily="34" charset="-122"/>
                <a:cs typeface="Calibri" pitchFamily="34" charset="-120"/>
              </a:rPr>
              <a:t>Die Zusage des Flughafens für die Fläche liegt vor. Genehmigung des Aufsichtsrats und Termin zur Netzanschlusskapazität sind in Vorbereitung.</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icon-180.png"/>
          <p:cNvPicPr>
            <a:picLocks noChangeAspect="1"/>
          </p:cNvPicPr>
          <p:nvPr/>
        </p:nvPicPr>
        <p:blipFill>
          <a:blip r:embed="rId3"/>
          <a:stretch>
            <a:fillRect/>
          </a:stretch>
        </p:blipFill>
        <p:spPr>
          <a:xfrm>
            <a:off x="502920" y="237744"/>
            <a:ext cx="402336" cy="402336"/>
          </a:xfrm>
          <a:prstGeom prst="rect">
            <a:avLst/>
          </a:prstGeom>
          <a:ln>
            <a:solidFill/>
          </a:ln>
          <a:effectLst/>
        </p:spPr>
      </p:pic>
      <p:sp>
        <p:nvSpPr>
          <p:cNvPr id="3" name="Text 0"/>
          <p:cNvSpPr txBox="1"/>
          <p:nvPr/>
        </p:nvSpPr>
        <p:spPr>
          <a:xfrm>
            <a:off x="1033272" y="256032"/>
            <a:ext cx="1828800" cy="365760"/>
          </a:xfrm>
          <a:prstGeom prst="rect">
            <a:avLst/>
          </a:prstGeom>
          <a:noFill/>
          <a:effectLst/>
          <a:ln>
            <a:noFill/>
          </a:ln>
        </p:spPr>
        <p:txBody>
          <a:bodyPr wrap="square" lIns="0" tIns="0" rIns="0" bIns="0" rtlCol="0" anchor="ctr"/>
          <a:lstStyle/>
          <a:p>
            <a:pPr marL="0" indent="0">
              <a:buNone/>
            </a:pPr>
            <a:r>
              <a:rPr lang="en-US" sz="1700" b="1" dirty="0">
                <a:solidFill>
                  <a:srgbClr val="9FB3B8"/>
                </a:solidFill>
                <a:latin typeface="Calibri" pitchFamily="34" charset="0"/>
                <a:ea typeface="Calibri" pitchFamily="34" charset="-122"/>
                <a:cs typeface="Calibri" pitchFamily="34" charset="-120"/>
              </a:rPr>
              <a:t>ener</a:t>
            </a:r>
            <a:r>
              <a:rPr lang="en-US" sz="1700" b="1" dirty="0">
                <a:solidFill>
                  <a:srgbClr val="E0A33B"/>
                </a:solidFill>
                <a:latin typeface="Calibri" pitchFamily="34" charset="0"/>
                <a:ea typeface="Calibri" pitchFamily="34" charset="-122"/>
                <a:cs typeface="Calibri" pitchFamily="34" charset="-120"/>
              </a:rPr>
              <a:t>:</a:t>
            </a:r>
            <a:r>
              <a:rPr lang="en-US" sz="1700" b="1" dirty="0">
                <a:solidFill>
                  <a:srgbClr val="FFFFFF"/>
                </a:solidFill>
                <a:latin typeface="Calibri" pitchFamily="34" charset="0"/>
                <a:ea typeface="Calibri" pitchFamily="34" charset="-122"/>
                <a:cs typeface="Calibri" pitchFamily="34" charset="-120"/>
              </a:rPr>
              <a:t>vault</a:t>
            </a:r>
            <a:endParaRPr lang="en-US" sz="1700" dirty="0"/>
          </a:p>
        </p:txBody>
      </p:sp>
      <p:sp>
        <p:nvSpPr>
          <p:cNvPr id="4" name="Text 1"/>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8 / 9</a:t>
            </a:r>
            <a:endParaRPr lang="en-US" sz="1100" dirty="0"/>
          </a:p>
        </p:txBody>
      </p:sp>
      <p:sp>
        <p:nvSpPr>
          <p:cNvPr id="5" name="Text 2"/>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BESS: ein Speicher, sechs Märkte gleichzeitig</a:t>
            </a:r>
            <a:endParaRPr lang="en-US" sz="3300" dirty="0"/>
          </a:p>
        </p:txBody>
      </p:sp>
      <p:sp>
        <p:nvSpPr>
          <p:cNvPr id="6" name="Text 3"/>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Ein Battery Energy Storage System verkauft nicht Strom, sondern Verfügbarkeit. Beträge für die Anlage am Flughafen, 8 MW / 16 MWh.</a:t>
            </a:r>
            <a:endParaRPr lang="en-US" sz="1400" dirty="0"/>
          </a:p>
        </p:txBody>
      </p:sp>
      <p:sp>
        <p:nvSpPr>
          <p:cNvPr id="7" name="Shape 4"/>
          <p:cNvSpPr/>
          <p:nvPr/>
        </p:nvSpPr>
        <p:spPr>
          <a:xfrm>
            <a:off x="502920" y="1828800"/>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8" name="Shape 5"/>
          <p:cNvSpPr/>
          <p:nvPr/>
        </p:nvSpPr>
        <p:spPr>
          <a:xfrm>
            <a:off x="704088" y="2011680"/>
            <a:ext cx="475488" cy="475488"/>
          </a:xfrm>
          <a:prstGeom prst="ellipse">
            <a:avLst/>
          </a:prstGeom>
          <a:solidFill>
            <a:srgbClr val="E0A33B"/>
          </a:solidFill>
          <a:ln>
            <a:solidFill/>
          </a:ln>
          <a:effectLst/>
        </p:spPr>
        <p:txBody>
          <a:bodyPr/>
          <a:lstStyle/>
          <a:p>
            <a:endParaRPr lang="de-DE"/>
          </a:p>
        </p:txBody>
      </p:sp>
      <p:sp>
        <p:nvSpPr>
          <p:cNvPr id="9" name="Text 6"/>
          <p:cNvSpPr txBox="1"/>
          <p:nvPr/>
        </p:nvSpPr>
        <p:spPr>
          <a:xfrm>
            <a:off x="704088" y="2011680"/>
            <a:ext cx="475488" cy="475488"/>
          </a:xfrm>
          <a:prstGeom prst="rect">
            <a:avLst/>
          </a:prstGeom>
          <a:noFill/>
          <a:effectLst/>
          <a:ln>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aFRR</a:t>
            </a:r>
            <a:endParaRPr lang="en-US" sz="1100" dirty="0"/>
          </a:p>
        </p:txBody>
      </p:sp>
      <p:sp>
        <p:nvSpPr>
          <p:cNvPr id="10" name="Text 7"/>
          <p:cNvSpPr txBox="1"/>
          <p:nvPr/>
        </p:nvSpPr>
        <p:spPr>
          <a:xfrm>
            <a:off x="1289304" y="2029968"/>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Sekundärregelleistung</a:t>
            </a:r>
            <a:endParaRPr lang="en-US" sz="1350" dirty="0"/>
          </a:p>
        </p:txBody>
      </p:sp>
      <p:sp>
        <p:nvSpPr>
          <p:cNvPr id="11" name="Text 8"/>
          <p:cNvSpPr txBox="1"/>
          <p:nvPr/>
        </p:nvSpPr>
        <p:spPr>
          <a:xfrm>
            <a:off x="704088" y="2560320"/>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Leistung vorhalten und automatisch nachregeln, wenn die Netzfrequenz abweicht. Bezahlt werden Vorhaltung und Abruf.</a:t>
            </a:r>
            <a:endParaRPr lang="en-US" sz="1000" dirty="0"/>
          </a:p>
        </p:txBody>
      </p:sp>
      <p:sp>
        <p:nvSpPr>
          <p:cNvPr id="12" name="Text 9"/>
          <p:cNvSpPr txBox="1"/>
          <p:nvPr/>
        </p:nvSpPr>
        <p:spPr>
          <a:xfrm>
            <a:off x="704088" y="3108960"/>
            <a:ext cx="2194560" cy="256032"/>
          </a:xfrm>
          <a:prstGeom prst="rect">
            <a:avLst/>
          </a:prstGeom>
          <a:noFill/>
          <a:effectLst/>
          <a:ln>
            <a:noFill/>
          </a:ln>
        </p:spPr>
        <p:txBody>
          <a:bodyPr wrap="square" lIns="0" tIns="0" rIns="0" bIns="0" rtlCol="0" anchor="ctr"/>
          <a:lstStyle/>
          <a:p>
            <a:pPr marL="0" indent="0">
              <a:buNone/>
            </a:pPr>
            <a:r>
              <a:rPr lang="en-US" sz="1300" b="1" dirty="0">
                <a:solidFill>
                  <a:srgbClr val="E0A33B"/>
                </a:solidFill>
                <a:latin typeface="Calibri" pitchFamily="34" charset="0"/>
                <a:ea typeface="Calibri" pitchFamily="34" charset="-122"/>
                <a:cs typeface="Calibri" pitchFamily="34" charset="-120"/>
              </a:rPr>
              <a:t>≈ 409.000 EUR/Jahr</a:t>
            </a:r>
            <a:endParaRPr lang="en-US" sz="1300" dirty="0"/>
          </a:p>
        </p:txBody>
      </p:sp>
      <p:sp>
        <p:nvSpPr>
          <p:cNvPr id="13" name="Text 10"/>
          <p:cNvSpPr txBox="1"/>
          <p:nvPr/>
        </p:nvSpPr>
        <p:spPr>
          <a:xfrm>
            <a:off x="704088" y="3346704"/>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rund ein Drittel der Bruttoerlöse</a:t>
            </a:r>
            <a:endParaRPr lang="en-US" sz="900" dirty="0"/>
          </a:p>
        </p:txBody>
      </p:sp>
      <p:sp>
        <p:nvSpPr>
          <p:cNvPr id="14" name="Shape 11"/>
          <p:cNvSpPr/>
          <p:nvPr/>
        </p:nvSpPr>
        <p:spPr>
          <a:xfrm>
            <a:off x="4322369" y="1828800"/>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15" name="Shape 12"/>
          <p:cNvSpPr/>
          <p:nvPr/>
        </p:nvSpPr>
        <p:spPr>
          <a:xfrm>
            <a:off x="4523537" y="2011680"/>
            <a:ext cx="475488" cy="475488"/>
          </a:xfrm>
          <a:prstGeom prst="ellipse">
            <a:avLst/>
          </a:prstGeom>
          <a:solidFill>
            <a:srgbClr val="2E7D5B"/>
          </a:solidFill>
          <a:ln>
            <a:solidFill/>
          </a:ln>
          <a:effectLst/>
        </p:spPr>
        <p:txBody>
          <a:bodyPr/>
          <a:lstStyle/>
          <a:p>
            <a:endParaRPr lang="de-DE"/>
          </a:p>
        </p:txBody>
      </p:sp>
      <p:sp>
        <p:nvSpPr>
          <p:cNvPr id="16" name="Text 13"/>
          <p:cNvSpPr txBox="1"/>
          <p:nvPr/>
        </p:nvSpPr>
        <p:spPr>
          <a:xfrm>
            <a:off x="4523537" y="2011680"/>
            <a:ext cx="475488" cy="475488"/>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ID</a:t>
            </a:r>
            <a:endParaRPr lang="en-US" sz="1300" dirty="0"/>
          </a:p>
        </p:txBody>
      </p:sp>
      <p:sp>
        <p:nvSpPr>
          <p:cNvPr id="17" name="Text 14"/>
          <p:cNvSpPr txBox="1"/>
          <p:nvPr/>
        </p:nvSpPr>
        <p:spPr>
          <a:xfrm>
            <a:off x="5108753" y="2029968"/>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Intraday-Handel</a:t>
            </a:r>
            <a:endParaRPr lang="en-US" sz="1350" dirty="0"/>
          </a:p>
        </p:txBody>
      </p:sp>
      <p:sp>
        <p:nvSpPr>
          <p:cNvPr id="18" name="Text 15"/>
          <p:cNvSpPr txBox="1"/>
          <p:nvPr/>
        </p:nvSpPr>
        <p:spPr>
          <a:xfrm>
            <a:off x="4523537" y="2560320"/>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Handel bis fünf Minuten vor Lieferung auf Prognosefehler bei Wind und Sonne. Höchste Spreads, höchste Anforderung an die Software.</a:t>
            </a:r>
            <a:endParaRPr lang="en-US" sz="1000" dirty="0"/>
          </a:p>
        </p:txBody>
      </p:sp>
      <p:sp>
        <p:nvSpPr>
          <p:cNvPr id="19" name="Text 16"/>
          <p:cNvSpPr txBox="1"/>
          <p:nvPr/>
        </p:nvSpPr>
        <p:spPr>
          <a:xfrm>
            <a:off x="4523537" y="3108960"/>
            <a:ext cx="2194560" cy="256032"/>
          </a:xfrm>
          <a:prstGeom prst="rect">
            <a:avLst/>
          </a:prstGeom>
          <a:noFill/>
          <a:effectLst/>
          <a:ln>
            <a:noFill/>
          </a:ln>
        </p:spPr>
        <p:txBody>
          <a:bodyPr wrap="square" lIns="0" tIns="0" rIns="0" bIns="0" rtlCol="0" anchor="ctr"/>
          <a:lstStyle/>
          <a:p>
            <a:pPr marL="0" indent="0">
              <a:buNone/>
            </a:pPr>
            <a:r>
              <a:rPr lang="en-US" sz="1300" b="1" dirty="0">
                <a:solidFill>
                  <a:srgbClr val="3FA277"/>
                </a:solidFill>
                <a:latin typeface="Calibri" pitchFamily="34" charset="0"/>
                <a:ea typeface="Calibri" pitchFamily="34" charset="-122"/>
                <a:cs typeface="Calibri" pitchFamily="34" charset="-120"/>
              </a:rPr>
              <a:t>≈ 186.000 EUR/Jahr</a:t>
            </a:r>
            <a:endParaRPr lang="en-US" sz="1300" dirty="0"/>
          </a:p>
        </p:txBody>
      </p:sp>
      <p:sp>
        <p:nvSpPr>
          <p:cNvPr id="20" name="Text 17"/>
          <p:cNvSpPr txBox="1"/>
          <p:nvPr/>
        </p:nvSpPr>
        <p:spPr>
          <a:xfrm>
            <a:off x="4523537" y="3346704"/>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rund 15 % der Bruttoerlöse</a:t>
            </a:r>
            <a:endParaRPr lang="en-US" sz="900" dirty="0"/>
          </a:p>
        </p:txBody>
      </p:sp>
      <p:sp>
        <p:nvSpPr>
          <p:cNvPr id="21" name="Shape 18"/>
          <p:cNvSpPr/>
          <p:nvPr/>
        </p:nvSpPr>
        <p:spPr>
          <a:xfrm>
            <a:off x="8141818" y="1828800"/>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22" name="Shape 19"/>
          <p:cNvSpPr/>
          <p:nvPr/>
        </p:nvSpPr>
        <p:spPr>
          <a:xfrm>
            <a:off x="8342986" y="2011680"/>
            <a:ext cx="475488" cy="475488"/>
          </a:xfrm>
          <a:prstGeom prst="ellipse">
            <a:avLst/>
          </a:prstGeom>
          <a:solidFill>
            <a:srgbClr val="1F5673"/>
          </a:solidFill>
          <a:ln>
            <a:solidFill/>
          </a:ln>
          <a:effectLst/>
        </p:spPr>
        <p:txBody>
          <a:bodyPr/>
          <a:lstStyle/>
          <a:p>
            <a:endParaRPr lang="de-DE"/>
          </a:p>
        </p:txBody>
      </p:sp>
      <p:sp>
        <p:nvSpPr>
          <p:cNvPr id="23" name="Text 20"/>
          <p:cNvSpPr txBox="1"/>
          <p:nvPr/>
        </p:nvSpPr>
        <p:spPr>
          <a:xfrm>
            <a:off x="8342986" y="2011680"/>
            <a:ext cx="475488" cy="475488"/>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FCR</a:t>
            </a:r>
            <a:endParaRPr lang="en-US" sz="1300" dirty="0"/>
          </a:p>
        </p:txBody>
      </p:sp>
      <p:sp>
        <p:nvSpPr>
          <p:cNvPr id="24" name="Text 21"/>
          <p:cNvSpPr txBox="1"/>
          <p:nvPr/>
        </p:nvSpPr>
        <p:spPr>
          <a:xfrm>
            <a:off x="8928202" y="2029968"/>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Primärregelleistung</a:t>
            </a:r>
            <a:endParaRPr lang="en-US" sz="1350" dirty="0"/>
          </a:p>
        </p:txBody>
      </p:sp>
      <p:sp>
        <p:nvSpPr>
          <p:cNvPr id="25" name="Text 22"/>
          <p:cNvSpPr txBox="1"/>
          <p:nvPr/>
        </p:nvSpPr>
        <p:spPr>
          <a:xfrm>
            <a:off x="8342986" y="2560320"/>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Reaktion in Sekunden auf Frequenzabweichungen, symmetrische Vorhaltung. Tägliche Ausschreibung in Vier-Stunden-Blöcken.</a:t>
            </a:r>
            <a:endParaRPr lang="en-US" sz="1000" dirty="0"/>
          </a:p>
        </p:txBody>
      </p:sp>
      <p:sp>
        <p:nvSpPr>
          <p:cNvPr id="26" name="Text 23"/>
          <p:cNvSpPr txBox="1"/>
          <p:nvPr/>
        </p:nvSpPr>
        <p:spPr>
          <a:xfrm>
            <a:off x="8342986" y="3108960"/>
            <a:ext cx="2194560" cy="256032"/>
          </a:xfrm>
          <a:prstGeom prst="rect">
            <a:avLst/>
          </a:prstGeom>
          <a:noFill/>
          <a:effectLst/>
          <a:ln>
            <a:noFill/>
          </a:ln>
        </p:spPr>
        <p:txBody>
          <a:bodyPr wrap="square" lIns="0" tIns="0" rIns="0" bIns="0" rtlCol="0" anchor="ctr"/>
          <a:lstStyle/>
          <a:p>
            <a:pPr marL="0" indent="0">
              <a:buNone/>
            </a:pPr>
            <a:r>
              <a:rPr lang="en-US" sz="1300" b="1" dirty="0">
                <a:solidFill>
                  <a:srgbClr val="4E9BC4"/>
                </a:solidFill>
                <a:latin typeface="Calibri" pitchFamily="34" charset="0"/>
                <a:ea typeface="Calibri" pitchFamily="34" charset="-122"/>
                <a:cs typeface="Calibri" pitchFamily="34" charset="-120"/>
              </a:rPr>
              <a:t>≈ 149.000 EUR/Jahr</a:t>
            </a:r>
            <a:endParaRPr lang="en-US" sz="1300" dirty="0"/>
          </a:p>
        </p:txBody>
      </p:sp>
      <p:sp>
        <p:nvSpPr>
          <p:cNvPr id="27" name="Text 24"/>
          <p:cNvSpPr txBox="1"/>
          <p:nvPr/>
        </p:nvSpPr>
        <p:spPr>
          <a:xfrm>
            <a:off x="8342986" y="3346704"/>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rund 12 % der Bruttoerlöse</a:t>
            </a:r>
            <a:endParaRPr lang="en-US" sz="900" dirty="0"/>
          </a:p>
        </p:txBody>
      </p:sp>
      <p:sp>
        <p:nvSpPr>
          <p:cNvPr id="28" name="Shape 25"/>
          <p:cNvSpPr/>
          <p:nvPr/>
        </p:nvSpPr>
        <p:spPr>
          <a:xfrm>
            <a:off x="502920" y="3730752"/>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29" name="Shape 26"/>
          <p:cNvSpPr/>
          <p:nvPr/>
        </p:nvSpPr>
        <p:spPr>
          <a:xfrm>
            <a:off x="704088" y="3913632"/>
            <a:ext cx="475488" cy="475488"/>
          </a:xfrm>
          <a:prstGeom prst="ellipse">
            <a:avLst/>
          </a:prstGeom>
          <a:solidFill>
            <a:srgbClr val="2E7D5B"/>
          </a:solidFill>
          <a:ln>
            <a:solidFill/>
          </a:ln>
          <a:effectLst/>
        </p:spPr>
        <p:txBody>
          <a:bodyPr/>
          <a:lstStyle/>
          <a:p>
            <a:endParaRPr lang="de-DE"/>
          </a:p>
        </p:txBody>
      </p:sp>
      <p:sp>
        <p:nvSpPr>
          <p:cNvPr id="30" name="Text 27"/>
          <p:cNvSpPr txBox="1"/>
          <p:nvPr/>
        </p:nvSpPr>
        <p:spPr>
          <a:xfrm>
            <a:off x="704088" y="3913632"/>
            <a:ext cx="475488" cy="475488"/>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a:t>
            </a:r>
            <a:endParaRPr lang="en-US" sz="1300" dirty="0"/>
          </a:p>
        </p:txBody>
      </p:sp>
      <p:sp>
        <p:nvSpPr>
          <p:cNvPr id="31" name="Text 28"/>
          <p:cNvSpPr txBox="1"/>
          <p:nvPr/>
        </p:nvSpPr>
        <p:spPr>
          <a:xfrm>
            <a:off x="1289304" y="3931920"/>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Day-Ahead-Arbitrage</a:t>
            </a:r>
            <a:endParaRPr lang="en-US" sz="1350" dirty="0"/>
          </a:p>
        </p:txBody>
      </p:sp>
      <p:sp>
        <p:nvSpPr>
          <p:cNvPr id="32" name="Text 29"/>
          <p:cNvSpPr txBox="1"/>
          <p:nvPr/>
        </p:nvSpPr>
        <p:spPr>
          <a:xfrm>
            <a:off x="704088" y="4462272"/>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Bezug im Solarmittag und nachts, Einspeisung in der Morgen- und Abendspitze. Die Preise stehen am Vortag fest.</a:t>
            </a:r>
            <a:endParaRPr lang="en-US" sz="1000" dirty="0"/>
          </a:p>
        </p:txBody>
      </p:sp>
      <p:sp>
        <p:nvSpPr>
          <p:cNvPr id="33" name="Text 30"/>
          <p:cNvSpPr txBox="1"/>
          <p:nvPr/>
        </p:nvSpPr>
        <p:spPr>
          <a:xfrm>
            <a:off x="704088" y="5010912"/>
            <a:ext cx="2194560" cy="256032"/>
          </a:xfrm>
          <a:prstGeom prst="rect">
            <a:avLst/>
          </a:prstGeom>
          <a:noFill/>
          <a:effectLst/>
          <a:ln>
            <a:noFill/>
          </a:ln>
        </p:spPr>
        <p:txBody>
          <a:bodyPr wrap="square" lIns="0" tIns="0" rIns="0" bIns="0" rtlCol="0" anchor="ctr"/>
          <a:lstStyle/>
          <a:p>
            <a:pPr marL="0" indent="0">
              <a:buNone/>
            </a:pPr>
            <a:r>
              <a:rPr lang="en-US" sz="1300" b="1" dirty="0">
                <a:solidFill>
                  <a:srgbClr val="3FA277"/>
                </a:solidFill>
                <a:latin typeface="Calibri" pitchFamily="34" charset="0"/>
                <a:ea typeface="Calibri" pitchFamily="34" charset="-122"/>
                <a:cs typeface="Calibri" pitchFamily="34" charset="-120"/>
              </a:rPr>
              <a:t>≈ 124.000 EUR/Jahr</a:t>
            </a:r>
            <a:endParaRPr lang="en-US" sz="1300" dirty="0"/>
          </a:p>
        </p:txBody>
      </p:sp>
      <p:sp>
        <p:nvSpPr>
          <p:cNvPr id="34" name="Text 31"/>
          <p:cNvSpPr txBox="1"/>
          <p:nvPr/>
        </p:nvSpPr>
        <p:spPr>
          <a:xfrm>
            <a:off x="704088" y="5248656"/>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rund 10 % der Bruttoerlöse</a:t>
            </a:r>
            <a:endParaRPr lang="en-US" sz="900" dirty="0"/>
          </a:p>
        </p:txBody>
      </p:sp>
      <p:sp>
        <p:nvSpPr>
          <p:cNvPr id="35" name="Shape 32"/>
          <p:cNvSpPr/>
          <p:nvPr/>
        </p:nvSpPr>
        <p:spPr>
          <a:xfrm>
            <a:off x="4322369" y="3730752"/>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36" name="Shape 33"/>
          <p:cNvSpPr/>
          <p:nvPr/>
        </p:nvSpPr>
        <p:spPr>
          <a:xfrm>
            <a:off x="4523537" y="3913632"/>
            <a:ext cx="475488" cy="475488"/>
          </a:xfrm>
          <a:prstGeom prst="ellipse">
            <a:avLst/>
          </a:prstGeom>
          <a:solidFill>
            <a:srgbClr val="1F5673"/>
          </a:solidFill>
          <a:ln>
            <a:solidFill/>
          </a:ln>
          <a:effectLst/>
        </p:spPr>
        <p:txBody>
          <a:bodyPr/>
          <a:lstStyle/>
          <a:p>
            <a:endParaRPr lang="de-DE"/>
          </a:p>
        </p:txBody>
      </p:sp>
      <p:sp>
        <p:nvSpPr>
          <p:cNvPr id="37" name="Text 34"/>
          <p:cNvSpPr txBox="1"/>
          <p:nvPr/>
        </p:nvSpPr>
        <p:spPr>
          <a:xfrm>
            <a:off x="4523537" y="3913632"/>
            <a:ext cx="475488" cy="475488"/>
          </a:xfrm>
          <a:prstGeom prst="rect">
            <a:avLst/>
          </a:prstGeom>
          <a:noFill/>
          <a:effectLst/>
          <a:ln>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mFRR</a:t>
            </a:r>
            <a:endParaRPr lang="en-US" sz="1100" dirty="0"/>
          </a:p>
        </p:txBody>
      </p:sp>
      <p:sp>
        <p:nvSpPr>
          <p:cNvPr id="38" name="Text 35"/>
          <p:cNvSpPr txBox="1"/>
          <p:nvPr/>
        </p:nvSpPr>
        <p:spPr>
          <a:xfrm>
            <a:off x="5108753" y="3931920"/>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Minutenreserve</a:t>
            </a:r>
            <a:endParaRPr lang="en-US" sz="1350" dirty="0"/>
          </a:p>
        </p:txBody>
      </p:sp>
      <p:sp>
        <p:nvSpPr>
          <p:cNvPr id="39" name="Text 36"/>
          <p:cNvSpPr txBox="1"/>
          <p:nvPr/>
        </p:nvSpPr>
        <p:spPr>
          <a:xfrm>
            <a:off x="4523537" y="4462272"/>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Manuell abgerufene Reserve für längere Störungen. Ergänzt das Portfolio, wenn FCR und aFRR schlecht bezahlt sind.</a:t>
            </a:r>
            <a:endParaRPr lang="en-US" sz="1000" dirty="0"/>
          </a:p>
        </p:txBody>
      </p:sp>
      <p:sp>
        <p:nvSpPr>
          <p:cNvPr id="40" name="Text 37"/>
          <p:cNvSpPr txBox="1"/>
          <p:nvPr/>
        </p:nvSpPr>
        <p:spPr>
          <a:xfrm>
            <a:off x="4523537" y="5010912"/>
            <a:ext cx="2194560" cy="256032"/>
          </a:xfrm>
          <a:prstGeom prst="rect">
            <a:avLst/>
          </a:prstGeom>
          <a:noFill/>
          <a:effectLst/>
          <a:ln>
            <a:noFill/>
          </a:ln>
        </p:spPr>
        <p:txBody>
          <a:bodyPr wrap="square" lIns="0" tIns="0" rIns="0" bIns="0" rtlCol="0" anchor="ctr"/>
          <a:lstStyle/>
          <a:p>
            <a:pPr marL="0" indent="0">
              <a:buNone/>
            </a:pPr>
            <a:r>
              <a:rPr lang="en-US" sz="1300" b="1" dirty="0">
                <a:solidFill>
                  <a:srgbClr val="4E9BC4"/>
                </a:solidFill>
                <a:latin typeface="Calibri" pitchFamily="34" charset="0"/>
                <a:ea typeface="Calibri" pitchFamily="34" charset="-122"/>
                <a:cs typeface="Calibri" pitchFamily="34" charset="-120"/>
              </a:rPr>
              <a:t>ergänzend</a:t>
            </a:r>
            <a:endParaRPr lang="en-US" sz="1300" dirty="0"/>
          </a:p>
        </p:txBody>
      </p:sp>
      <p:sp>
        <p:nvSpPr>
          <p:cNvPr id="41" name="Text 38"/>
          <p:cNvSpPr txBox="1"/>
          <p:nvPr/>
        </p:nvSpPr>
        <p:spPr>
          <a:xfrm>
            <a:off x="4523537" y="5248656"/>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kein fester Erlösanteil</a:t>
            </a:r>
            <a:endParaRPr lang="en-US" sz="900" dirty="0"/>
          </a:p>
        </p:txBody>
      </p:sp>
      <p:sp>
        <p:nvSpPr>
          <p:cNvPr id="42" name="Shape 39"/>
          <p:cNvSpPr/>
          <p:nvPr/>
        </p:nvSpPr>
        <p:spPr>
          <a:xfrm>
            <a:off x="8141818" y="3730752"/>
            <a:ext cx="3545129" cy="1792224"/>
          </a:xfrm>
          <a:prstGeom prst="roundRect">
            <a:avLst>
              <a:gd name="adj" fmla="val 3061"/>
            </a:avLst>
          </a:prstGeom>
          <a:solidFill>
            <a:srgbClr val="22353E"/>
          </a:solidFill>
          <a:ln w="9525">
            <a:solidFill>
              <a:srgbClr val="2C4149"/>
            </a:solidFill>
            <a:prstDash val="solid"/>
          </a:ln>
          <a:effectLst/>
        </p:spPr>
        <p:txBody>
          <a:bodyPr/>
          <a:lstStyle/>
          <a:p>
            <a:endParaRPr lang="de-DE"/>
          </a:p>
        </p:txBody>
      </p:sp>
      <p:sp>
        <p:nvSpPr>
          <p:cNvPr id="43" name="Shape 40"/>
          <p:cNvSpPr/>
          <p:nvPr/>
        </p:nvSpPr>
        <p:spPr>
          <a:xfrm>
            <a:off x="8342986" y="3913632"/>
            <a:ext cx="475488" cy="475488"/>
          </a:xfrm>
          <a:prstGeom prst="ellipse">
            <a:avLst/>
          </a:prstGeom>
          <a:solidFill>
            <a:srgbClr val="B5462F"/>
          </a:solidFill>
          <a:ln>
            <a:solidFill/>
          </a:ln>
          <a:effectLst/>
        </p:spPr>
        <p:txBody>
          <a:bodyPr/>
          <a:lstStyle/>
          <a:p>
            <a:endParaRPr lang="de-DE"/>
          </a:p>
        </p:txBody>
      </p:sp>
      <p:sp>
        <p:nvSpPr>
          <p:cNvPr id="44" name="Text 41"/>
          <p:cNvSpPr txBox="1"/>
          <p:nvPr/>
        </p:nvSpPr>
        <p:spPr>
          <a:xfrm>
            <a:off x="8342986" y="3913632"/>
            <a:ext cx="475488" cy="475488"/>
          </a:xfrm>
          <a:prstGeom prst="rect">
            <a:avLst/>
          </a:prstGeom>
          <a:noFill/>
          <a:effectLst/>
          <a:ln>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MR</a:t>
            </a:r>
            <a:endParaRPr lang="en-US" sz="1300" dirty="0"/>
          </a:p>
        </p:txBody>
      </p:sp>
      <p:sp>
        <p:nvSpPr>
          <p:cNvPr id="45" name="Text 42"/>
          <p:cNvSpPr txBox="1"/>
          <p:nvPr/>
        </p:nvSpPr>
        <p:spPr>
          <a:xfrm>
            <a:off x="8928202" y="3931920"/>
            <a:ext cx="2606040" cy="438912"/>
          </a:xfrm>
          <a:prstGeom prst="rect">
            <a:avLst/>
          </a:prstGeom>
          <a:noFill/>
          <a:effectLst/>
          <a:ln>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Momentanreserve</a:t>
            </a:r>
            <a:endParaRPr lang="en-US" sz="1350" dirty="0"/>
          </a:p>
        </p:txBody>
      </p:sp>
      <p:sp>
        <p:nvSpPr>
          <p:cNvPr id="46" name="Text 43"/>
          <p:cNvSpPr txBox="1"/>
          <p:nvPr/>
        </p:nvSpPr>
        <p:spPr>
          <a:xfrm>
            <a:off x="8342986" y="4462272"/>
            <a:ext cx="3145536" cy="548640"/>
          </a:xfrm>
          <a:prstGeom prst="rect">
            <a:avLst/>
          </a:prstGeom>
          <a:noFill/>
          <a:effectLst/>
          <a:ln>
            <a:noFill/>
          </a:ln>
        </p:spPr>
        <p:txBody>
          <a:bodyPr wrap="square" lIns="0" tIns="0" rIns="0" bIns="0" rtlCol="0" anchor="t"/>
          <a:lstStyle/>
          <a:p>
            <a:pPr marL="0" indent="0">
              <a:buNone/>
            </a:pPr>
            <a:r>
              <a:rPr lang="en-US" sz="1000" dirty="0">
                <a:solidFill>
                  <a:srgbClr val="9FB3B8"/>
                </a:solidFill>
                <a:latin typeface="Calibri" pitchFamily="34" charset="0"/>
                <a:ea typeface="Calibri" pitchFamily="34" charset="-122"/>
                <a:cs typeface="Calibri" pitchFamily="34" charset="-120"/>
              </a:rPr>
              <a:t>Netzstabilisierung in Millisekunden, seit dem 22.01.2026 marktgestützt beschafft. Junger Markt mit offenem Preisniveau.</a:t>
            </a:r>
            <a:endParaRPr lang="en-US" sz="1000" dirty="0"/>
          </a:p>
        </p:txBody>
      </p:sp>
      <p:sp>
        <p:nvSpPr>
          <p:cNvPr id="47" name="Text 44"/>
          <p:cNvSpPr txBox="1"/>
          <p:nvPr/>
        </p:nvSpPr>
        <p:spPr>
          <a:xfrm>
            <a:off x="8342986" y="5010912"/>
            <a:ext cx="2194560" cy="256032"/>
          </a:xfrm>
          <a:prstGeom prst="rect">
            <a:avLst/>
          </a:prstGeom>
          <a:noFill/>
          <a:effectLst/>
          <a:ln>
            <a:noFill/>
          </a:ln>
        </p:spPr>
        <p:txBody>
          <a:bodyPr wrap="square" lIns="0" tIns="0" rIns="0" bIns="0" rtlCol="0" anchor="ctr"/>
          <a:lstStyle/>
          <a:p>
            <a:pPr marL="0" indent="0">
              <a:buNone/>
            </a:pPr>
            <a:r>
              <a:rPr lang="en-US" sz="1300" b="1" dirty="0">
                <a:solidFill>
                  <a:srgbClr val="B5462F"/>
                </a:solidFill>
                <a:latin typeface="Calibri" pitchFamily="34" charset="0"/>
                <a:ea typeface="Calibri" pitchFamily="34" charset="-122"/>
                <a:cs typeface="Calibri" pitchFamily="34" charset="-120"/>
              </a:rPr>
              <a:t>ergänzend</a:t>
            </a:r>
            <a:endParaRPr lang="en-US" sz="1300" dirty="0"/>
          </a:p>
        </p:txBody>
      </p:sp>
      <p:sp>
        <p:nvSpPr>
          <p:cNvPr id="48" name="Text 45"/>
          <p:cNvSpPr txBox="1"/>
          <p:nvPr/>
        </p:nvSpPr>
        <p:spPr>
          <a:xfrm>
            <a:off x="8342986" y="5248656"/>
            <a:ext cx="3145536" cy="201168"/>
          </a:xfrm>
          <a:prstGeom prst="rect">
            <a:avLst/>
          </a:prstGeom>
          <a:noFill/>
          <a:effectLst/>
          <a:ln>
            <a:noFill/>
          </a:ln>
        </p:spPr>
        <p:txBody>
          <a:bodyPr wrap="square" lIns="0" tIns="0" rIns="0" bIns="0" rtlCol="0" anchor="ctr"/>
          <a:lstStyle/>
          <a:p>
            <a:pPr marL="0" indent="0">
              <a:buNone/>
            </a:pPr>
            <a:r>
              <a:rPr lang="en-US" sz="900" dirty="0">
                <a:solidFill>
                  <a:srgbClr val="9FB3B8"/>
                </a:solidFill>
                <a:latin typeface="Calibri" pitchFamily="34" charset="0"/>
                <a:ea typeface="Calibri" pitchFamily="34" charset="-122"/>
                <a:cs typeface="Calibri" pitchFamily="34" charset="-120"/>
              </a:rPr>
              <a:t>neu seit 2026</a:t>
            </a:r>
            <a:endParaRPr lang="en-US" sz="900" dirty="0"/>
          </a:p>
        </p:txBody>
      </p:sp>
      <p:sp>
        <p:nvSpPr>
          <p:cNvPr id="49" name="Shape 46"/>
          <p:cNvSpPr/>
          <p:nvPr/>
        </p:nvSpPr>
        <p:spPr>
          <a:xfrm>
            <a:off x="502920" y="5669280"/>
            <a:ext cx="11183112" cy="585216"/>
          </a:xfrm>
          <a:prstGeom prst="roundRect">
            <a:avLst>
              <a:gd name="adj" fmla="val 9375"/>
            </a:avLst>
          </a:prstGeom>
          <a:solidFill>
            <a:srgbClr val="22353E"/>
          </a:solidFill>
          <a:ln w="9525">
            <a:solidFill>
              <a:srgbClr val="2C4149"/>
            </a:solidFill>
            <a:prstDash val="solid"/>
          </a:ln>
          <a:effectLst/>
        </p:spPr>
        <p:txBody>
          <a:bodyPr/>
          <a:lstStyle/>
          <a:p>
            <a:endParaRPr lang="de-DE"/>
          </a:p>
        </p:txBody>
      </p:sp>
      <p:sp>
        <p:nvSpPr>
          <p:cNvPr id="50" name="Text 47"/>
          <p:cNvSpPr txBox="1"/>
          <p:nvPr/>
        </p:nvSpPr>
        <p:spPr>
          <a:xfrm>
            <a:off x="758952" y="5724144"/>
            <a:ext cx="10671048" cy="475488"/>
          </a:xfrm>
          <a:prstGeom prst="rect">
            <a:avLst/>
          </a:prstGeom>
          <a:noFill/>
          <a:effectLst/>
          <a:ln>
            <a:noFill/>
          </a:ln>
        </p:spPr>
        <p:txBody>
          <a:bodyPr wrap="square" lIns="0" tIns="0" rIns="0" bIns="0"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Rund 1,24 Mio. EUR Bruttoerlös im Jahr. </a:t>
            </a:r>
            <a:r>
              <a:rPr lang="en-US" sz="1000" dirty="0">
                <a:solidFill>
                  <a:srgbClr val="9FB3B8"/>
                </a:solidFill>
                <a:latin typeface="Calibri" pitchFamily="34" charset="0"/>
                <a:ea typeface="Calibri" pitchFamily="34" charset="-122"/>
                <a:cs typeface="Calibri" pitchFamily="34" charset="-120"/>
              </a:rPr>
              <a:t>Basis sind 155.000 EUR je MW und Jahr im 12-Monats-Mittel bis Juli 2026, bei 8 MW Leistung. Die Spanne der letzten zwölf Monate reicht von 0,76 bis 1,60 Mio. EUR - Einzelmonate sind nicht repräsentativ. Die vier gemessenen Produkte decken rund 70 % ab, der Rest entfällt auf mFRR, Momentanreserve und sonstige Vermarktung. Von diesen Bruttoerlösen gehen in der Startphase 20 % an den externen Vermarkter; diese Aufgabe übernimmt später die Vermarktungseinheit der Holding.</a:t>
            </a:r>
            <a:endParaRPr lang="en-US" sz="1000" dirty="0"/>
          </a:p>
        </p:txBody>
      </p:sp>
      <p:sp>
        <p:nvSpPr>
          <p:cNvPr id="51" name="Text 48"/>
          <p:cNvSpPr txBox="1"/>
          <p:nvPr/>
        </p:nvSpPr>
        <p:spPr>
          <a:xfrm>
            <a:off x="502920" y="6309360"/>
            <a:ext cx="11183112" cy="292608"/>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Erlösanteile nach BESS-Marktberichten Q2/2026 · Erlösindex 2-Stunden-Systeme: ISEA Battery Revenue Index und Clean Horizon · Bruttoerlöse vor Stromeinkauf, Vermarktungs- und Betriebskosten.</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16242B"/>
        </a:solidFill>
        <a:effectLst/>
      </p:bgPr>
    </p:bg>
    <p:spTree>
      <p:nvGrpSpPr>
        <p:cNvPr id="1" name=""/>
        <p:cNvGrpSpPr/>
        <p:nvPr/>
      </p:nvGrpSpPr>
      <p:grpSpPr>
        <a:xfrm>
          <a:off x="0" y="0"/>
          <a:ext cx="0" cy="0"/>
          <a:chOff x="0" y="0"/>
          <a:chExt cx="0" cy="0"/>
        </a:xfrm>
      </p:grpSpPr>
      <p:pic>
        <p:nvPicPr>
          <p:cNvPr id="2" name="Image 0" descr="/mnt/user-data/uploads/enervault-logo-negativ-1200-dunkel.png"/>
          <p:cNvPicPr>
            <a:picLocks noChangeAspect="1"/>
          </p:cNvPicPr>
          <p:nvPr/>
        </p:nvPicPr>
        <p:blipFill>
          <a:blip r:embed="rId3"/>
          <a:stretch>
            <a:fillRect/>
          </a:stretch>
        </p:blipFill>
        <p:spPr>
          <a:xfrm>
            <a:off x="502920" y="237744"/>
            <a:ext cx="1682496" cy="420624"/>
          </a:xfrm>
          <a:prstGeom prst="rect">
            <a:avLst/>
          </a:prstGeom>
          <a:ln>
            <a:solidFill/>
          </a:ln>
          <a:effectLst/>
        </p:spPr>
      </p:pic>
      <p:sp>
        <p:nvSpPr>
          <p:cNvPr id="3" name="Text 0"/>
          <p:cNvSpPr txBox="1"/>
          <p:nvPr/>
        </p:nvSpPr>
        <p:spPr>
          <a:xfrm>
            <a:off x="10588752" y="274320"/>
            <a:ext cx="1097280" cy="274320"/>
          </a:xfrm>
          <a:prstGeom prst="rect">
            <a:avLst/>
          </a:prstGeom>
          <a:noFill/>
          <a:effectLst/>
          <a:ln>
            <a:noFill/>
          </a:ln>
        </p:spPr>
        <p:txBody>
          <a:bodyPr wrap="square" lIns="0" tIns="0" rIns="0" bIns="0" rtlCol="0" anchor="ctr"/>
          <a:lstStyle/>
          <a:p>
            <a:pPr marL="0" indent="0" algn="r">
              <a:buNone/>
            </a:pPr>
            <a:r>
              <a:rPr lang="en-US" sz="1100" dirty="0">
                <a:solidFill>
                  <a:srgbClr val="9FB3B8"/>
                </a:solidFill>
                <a:latin typeface="Calibri" pitchFamily="34" charset="0"/>
                <a:ea typeface="Calibri" pitchFamily="34" charset="-122"/>
                <a:cs typeface="Calibri" pitchFamily="34" charset="-120"/>
              </a:rPr>
              <a:t>9 / 9</a:t>
            </a:r>
            <a:endParaRPr lang="en-US" sz="1100" dirty="0"/>
          </a:p>
        </p:txBody>
      </p:sp>
      <p:sp>
        <p:nvSpPr>
          <p:cNvPr id="4" name="Text 1"/>
          <p:cNvSpPr txBox="1"/>
          <p:nvPr/>
        </p:nvSpPr>
        <p:spPr>
          <a:xfrm>
            <a:off x="502920" y="731520"/>
            <a:ext cx="11183112" cy="548640"/>
          </a:xfrm>
          <a:prstGeom prst="rect">
            <a:avLst/>
          </a:prstGeom>
          <a:noFill/>
          <a:effectLst/>
          <a:ln>
            <a:noFill/>
          </a:ln>
        </p:spPr>
        <p:txBody>
          <a:bodyPr wrap="square" lIns="0" tIns="0" rIns="0" bIns="0" rtlCol="0" anchor="ctr"/>
          <a:lstStyle/>
          <a:p>
            <a:pPr marL="0" indent="0">
              <a:buNone/>
            </a:pPr>
            <a:r>
              <a:rPr lang="en-US" sz="3300" b="1" dirty="0">
                <a:solidFill>
                  <a:srgbClr val="FFFFFF"/>
                </a:solidFill>
                <a:latin typeface="Calibri" pitchFamily="34" charset="0"/>
                <a:ea typeface="Calibri" pitchFamily="34" charset="-122"/>
                <a:cs typeface="Calibri" pitchFamily="34" charset="-120"/>
              </a:rPr>
              <a:t>Zahlen selbst nachrechnen</a:t>
            </a:r>
            <a:endParaRPr lang="en-US" sz="3300" dirty="0"/>
          </a:p>
        </p:txBody>
      </p:sp>
      <p:sp>
        <p:nvSpPr>
          <p:cNvPr id="5" name="Text 2"/>
          <p:cNvSpPr txBox="1"/>
          <p:nvPr/>
        </p:nvSpPr>
        <p:spPr>
          <a:xfrm>
            <a:off x="502920" y="1280160"/>
            <a:ext cx="11183112" cy="292608"/>
          </a:xfrm>
          <a:prstGeom prst="rect">
            <a:avLst/>
          </a:prstGeom>
          <a:noFill/>
          <a:effectLst/>
          <a:ln>
            <a:noFill/>
          </a:ln>
        </p:spPr>
        <p:txBody>
          <a:bodyPr wrap="square" lIns="0" tIns="0" rIns="0" bIns="0" rtlCol="0" anchor="ctr"/>
          <a:lstStyle/>
          <a:p>
            <a:pPr marL="0" indent="0">
              <a:buNone/>
            </a:pPr>
            <a:r>
              <a:rPr lang="en-US" sz="1400" dirty="0">
                <a:solidFill>
                  <a:srgbClr val="9FB3B8"/>
                </a:solidFill>
                <a:latin typeface="Calibri" pitchFamily="34" charset="0"/>
                <a:ea typeface="Calibri" pitchFamily="34" charset="-122"/>
                <a:cs typeface="Calibri" pitchFamily="34" charset="-120"/>
              </a:rPr>
              <a:t>Das Projekt liegt offen: interaktive Kalkulation, Live-Leitstand und alle regulatorischen Primärquellen.</a:t>
            </a:r>
            <a:endParaRPr lang="en-US" sz="1400" dirty="0"/>
          </a:p>
        </p:txBody>
      </p:sp>
      <p:sp>
        <p:nvSpPr>
          <p:cNvPr id="6" name="Shape 3"/>
          <p:cNvSpPr/>
          <p:nvPr/>
        </p:nvSpPr>
        <p:spPr>
          <a:xfrm>
            <a:off x="502920" y="1719072"/>
            <a:ext cx="5440680" cy="1719072"/>
          </a:xfrm>
          <a:prstGeom prst="roundRect">
            <a:avLst>
              <a:gd name="adj" fmla="val 3191"/>
            </a:avLst>
          </a:prstGeom>
          <a:solidFill>
            <a:srgbClr val="22353E"/>
          </a:solidFill>
          <a:ln w="9525">
            <a:solidFill>
              <a:srgbClr val="2C4149"/>
            </a:solidFill>
            <a:prstDash val="solid"/>
          </a:ln>
          <a:effectLst/>
        </p:spPr>
        <p:txBody>
          <a:bodyPr/>
          <a:lstStyle/>
          <a:p>
            <a:endParaRPr lang="de-DE"/>
          </a:p>
        </p:txBody>
      </p:sp>
      <p:sp>
        <p:nvSpPr>
          <p:cNvPr id="7" name="Shape 4"/>
          <p:cNvSpPr/>
          <p:nvPr/>
        </p:nvSpPr>
        <p:spPr>
          <a:xfrm>
            <a:off x="740664" y="1901952"/>
            <a:ext cx="91440" cy="420624"/>
          </a:xfrm>
          <a:prstGeom prst="roundRect">
            <a:avLst>
              <a:gd name="adj" fmla="val 500000"/>
            </a:avLst>
          </a:prstGeom>
          <a:solidFill>
            <a:srgbClr val="E0A33B"/>
          </a:solidFill>
          <a:ln>
            <a:solidFill/>
          </a:ln>
          <a:effectLst/>
        </p:spPr>
        <p:txBody>
          <a:bodyPr/>
          <a:lstStyle/>
          <a:p>
            <a:endParaRPr lang="de-DE"/>
          </a:p>
        </p:txBody>
      </p:sp>
      <p:sp>
        <p:nvSpPr>
          <p:cNvPr id="8" name="Text 5">
            <a:hlinkClick r:id="rId4" tooltip="https://enervault.de"/>
          </p:cNvPr>
          <p:cNvSpPr txBox="1"/>
          <p:nvPr/>
        </p:nvSpPr>
        <p:spPr>
          <a:xfrm>
            <a:off x="960120" y="1865376"/>
            <a:ext cx="4754880" cy="329184"/>
          </a:xfrm>
          <a:prstGeom prst="rect">
            <a:avLst/>
          </a:prstGeom>
          <a:noFill/>
          <a:effectLst/>
          <a:ln>
            <a:noFill/>
          </a:ln>
        </p:spPr>
        <p:txBody>
          <a:bodyPr wrap="square" lIns="0" tIns="0" rIns="0" bIns="0" rtlCol="0" anchor="ctr"/>
          <a:lstStyle/>
          <a:p>
            <a:pPr marL="0" indent="0">
              <a:buNone/>
            </a:pPr>
            <a:r>
              <a:rPr lang="en-US" sz="1900" b="1" u="sng" dirty="0">
                <a:solidFill>
                  <a:srgbClr val="E0A33B"/>
                </a:solidFill>
                <a:latin typeface="Calibri" pitchFamily="34" charset="0"/>
                <a:ea typeface="Calibri" pitchFamily="34" charset="-122"/>
                <a:cs typeface="Calibri" pitchFamily="34" charset="-120"/>
                <a:hlinkClick r:id="rId4" tooltip="https://enervault.de">
                  <a:extLst>
                    <a:ext uri="{A12FA001-AC4F-418D-AE19-62706E023703}">
                      <ahyp:hlinkClr xmlns:ahyp="http://schemas.microsoft.com/office/drawing/2018/hyperlinkcolor" val="tx"/>
                    </a:ext>
                  </a:extLst>
                </a:hlinkClick>
              </a:rPr>
              <a:t>enervault.de</a:t>
            </a:r>
            <a:endParaRPr lang="en-US" sz="1900" dirty="0"/>
          </a:p>
        </p:txBody>
      </p:sp>
      <p:sp>
        <p:nvSpPr>
          <p:cNvPr id="9" name="Text 6"/>
          <p:cNvSpPr txBox="1"/>
          <p:nvPr/>
        </p:nvSpPr>
        <p:spPr>
          <a:xfrm>
            <a:off x="960120" y="2194560"/>
            <a:ext cx="4754880" cy="256032"/>
          </a:xfrm>
          <a:prstGeom prst="rect">
            <a:avLst/>
          </a:prstGeom>
          <a:noFill/>
          <a:effectLst/>
          <a:ln>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Das Projekt und die Kalkulation</a:t>
            </a:r>
            <a:endParaRPr lang="en-US" sz="1200" dirty="0"/>
          </a:p>
        </p:txBody>
      </p:sp>
      <p:sp>
        <p:nvSpPr>
          <p:cNvPr id="10" name="Text 7"/>
          <p:cNvSpPr txBox="1"/>
          <p:nvPr/>
        </p:nvSpPr>
        <p:spPr>
          <a:xfrm>
            <a:off x="740664" y="2523744"/>
            <a:ext cx="4974336" cy="859536"/>
          </a:xfrm>
          <a:prstGeom prst="rect">
            <a:avLst/>
          </a:prstGeom>
          <a:noFill/>
          <a:effectLst/>
          <a:ln>
            <a:noFill/>
          </a:ln>
        </p:spPr>
        <p:txBody>
          <a:bodyPr wrap="square" lIns="0" tIns="0" rIns="0" bIns="0" rtlCol="0" anchor="t"/>
          <a:lstStyle/>
          <a:p>
            <a:pPr marL="0" indent="0">
              <a:buNone/>
            </a:pPr>
            <a:r>
              <a:rPr lang="en-US" sz="1050" dirty="0">
                <a:solidFill>
                  <a:srgbClr val="9FB3B8"/>
                </a:solidFill>
                <a:latin typeface="Calibri" pitchFamily="34" charset="0"/>
                <a:ea typeface="Calibri" pitchFamily="34" charset="-122"/>
                <a:cs typeface="Calibri" pitchFamily="34" charset="-120"/>
              </a:rPr>
              <a:t>Alle Annahmen dieser Präsentation als interaktives Modell: Investition, Kapazität, Leistung, Erlösszenario, Netzentgelt-Risiko. Ergebnisrechnung, Sensitivität und ROI rechnen live mit. Als PDF mit den eigenen Werten exportierbar.</a:t>
            </a:r>
            <a:endParaRPr lang="en-US" sz="1050" dirty="0"/>
          </a:p>
        </p:txBody>
      </p:sp>
      <p:sp>
        <p:nvSpPr>
          <p:cNvPr id="11" name="Shape 8"/>
          <p:cNvSpPr/>
          <p:nvPr/>
        </p:nvSpPr>
        <p:spPr>
          <a:xfrm>
            <a:off x="6245352" y="1719072"/>
            <a:ext cx="5440680" cy="1719072"/>
          </a:xfrm>
          <a:prstGeom prst="roundRect">
            <a:avLst>
              <a:gd name="adj" fmla="val 3191"/>
            </a:avLst>
          </a:prstGeom>
          <a:solidFill>
            <a:srgbClr val="22353E"/>
          </a:solidFill>
          <a:ln w="9525">
            <a:solidFill>
              <a:srgbClr val="2C4149"/>
            </a:solidFill>
            <a:prstDash val="solid"/>
          </a:ln>
          <a:effectLst/>
        </p:spPr>
        <p:txBody>
          <a:bodyPr/>
          <a:lstStyle/>
          <a:p>
            <a:endParaRPr lang="de-DE"/>
          </a:p>
        </p:txBody>
      </p:sp>
      <p:sp>
        <p:nvSpPr>
          <p:cNvPr id="12" name="Shape 9"/>
          <p:cNvSpPr/>
          <p:nvPr/>
        </p:nvSpPr>
        <p:spPr>
          <a:xfrm>
            <a:off x="6483096" y="1901952"/>
            <a:ext cx="91440" cy="420624"/>
          </a:xfrm>
          <a:prstGeom prst="roundRect">
            <a:avLst>
              <a:gd name="adj" fmla="val 500000"/>
            </a:avLst>
          </a:prstGeom>
          <a:solidFill>
            <a:srgbClr val="2E7D5B"/>
          </a:solidFill>
          <a:ln>
            <a:solidFill/>
          </a:ln>
          <a:effectLst/>
        </p:spPr>
        <p:txBody>
          <a:bodyPr/>
          <a:lstStyle/>
          <a:p>
            <a:endParaRPr lang="de-DE"/>
          </a:p>
        </p:txBody>
      </p:sp>
      <p:sp>
        <p:nvSpPr>
          <p:cNvPr id="13" name="Text 10">
            <a:hlinkClick r:id="rId5" tooltip="https://airfuel.enervault.de"/>
          </p:cNvPr>
          <p:cNvSpPr txBox="1"/>
          <p:nvPr/>
        </p:nvSpPr>
        <p:spPr>
          <a:xfrm>
            <a:off x="6702552" y="1865376"/>
            <a:ext cx="4754880" cy="329184"/>
          </a:xfrm>
          <a:prstGeom prst="rect">
            <a:avLst/>
          </a:prstGeom>
          <a:noFill/>
          <a:effectLst/>
          <a:ln>
            <a:noFill/>
          </a:ln>
        </p:spPr>
        <p:txBody>
          <a:bodyPr wrap="square" lIns="0" tIns="0" rIns="0" bIns="0" rtlCol="0" anchor="ctr"/>
          <a:lstStyle/>
          <a:p>
            <a:pPr marL="0" indent="0">
              <a:buNone/>
            </a:pPr>
            <a:r>
              <a:rPr lang="en-US" sz="1900" b="1" u="sng" dirty="0">
                <a:solidFill>
                  <a:srgbClr val="3FA277"/>
                </a:solidFill>
                <a:latin typeface="Calibri" pitchFamily="34" charset="0"/>
                <a:ea typeface="Calibri" pitchFamily="34" charset="-122"/>
                <a:cs typeface="Calibri" pitchFamily="34" charset="-120"/>
                <a:hlinkClick r:id="rId5" tooltip="https://airfuel.enervault.de">
                  <a:extLst>
                    <a:ext uri="{A12FA001-AC4F-418D-AE19-62706E023703}">
                      <ahyp:hlinkClr xmlns:ahyp="http://schemas.microsoft.com/office/drawing/2018/hyperlinkcolor" val="tx"/>
                    </a:ext>
                  </a:extLst>
                </a:hlinkClick>
              </a:rPr>
              <a:t>airfuel.enervault.de</a:t>
            </a:r>
            <a:endParaRPr lang="en-US" sz="1900" dirty="0"/>
          </a:p>
        </p:txBody>
      </p:sp>
      <p:sp>
        <p:nvSpPr>
          <p:cNvPr id="14" name="Text 11"/>
          <p:cNvSpPr txBox="1"/>
          <p:nvPr/>
        </p:nvSpPr>
        <p:spPr>
          <a:xfrm>
            <a:off x="6702552" y="2194560"/>
            <a:ext cx="4754880" cy="256032"/>
          </a:xfrm>
          <a:prstGeom prst="rect">
            <a:avLst/>
          </a:prstGeom>
          <a:noFill/>
          <a:effectLst/>
          <a:ln>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Der digitale Zwilling</a:t>
            </a:r>
            <a:endParaRPr lang="en-US" sz="1200" dirty="0"/>
          </a:p>
        </p:txBody>
      </p:sp>
      <p:sp>
        <p:nvSpPr>
          <p:cNvPr id="15" name="Text 12"/>
          <p:cNvSpPr txBox="1"/>
          <p:nvPr/>
        </p:nvSpPr>
        <p:spPr>
          <a:xfrm>
            <a:off x="6483096" y="2523744"/>
            <a:ext cx="4974336" cy="859536"/>
          </a:xfrm>
          <a:prstGeom prst="rect">
            <a:avLst/>
          </a:prstGeom>
          <a:noFill/>
          <a:effectLst/>
          <a:ln>
            <a:noFill/>
          </a:ln>
        </p:spPr>
        <p:txBody>
          <a:bodyPr wrap="square" lIns="0" tIns="0" rIns="0" bIns="0" rtlCol="0" anchor="t"/>
          <a:lstStyle/>
          <a:p>
            <a:pPr marL="0" indent="0">
              <a:buNone/>
            </a:pPr>
            <a:r>
              <a:rPr lang="en-US" sz="1050" dirty="0">
                <a:solidFill>
                  <a:srgbClr val="9FB3B8"/>
                </a:solidFill>
                <a:latin typeface="Calibri" pitchFamily="34" charset="0"/>
                <a:ea typeface="Calibri" pitchFamily="34" charset="-122"/>
                <a:cs typeface="Calibri" pitchFamily="34" charset="-120"/>
              </a:rPr>
              <a:t>Der Leitstand von Jung &amp; Meyer: KI-Prognosen für Preise und Abrufe, Optimierung der Fahrpläne über alle Märkte, Ladezustand und Alterung der Anlage. Läuft bereits - die Ergebnisse eines externen Vermarkters lassen sich damit nachrechnen.</a:t>
            </a:r>
            <a:endParaRPr lang="en-US" sz="1050" dirty="0"/>
          </a:p>
        </p:txBody>
      </p:sp>
      <p:sp>
        <p:nvSpPr>
          <p:cNvPr id="16" name="Text 13"/>
          <p:cNvSpPr txBox="1"/>
          <p:nvPr/>
        </p:nvSpPr>
        <p:spPr>
          <a:xfrm>
            <a:off x="502920" y="3566160"/>
            <a:ext cx="11183112" cy="237744"/>
          </a:xfrm>
          <a:prstGeom prst="rect">
            <a:avLst/>
          </a:prstGeom>
          <a:noFill/>
          <a:effectLst/>
          <a:ln>
            <a:noFill/>
          </a:ln>
        </p:spPr>
        <p:txBody>
          <a:bodyPr wrap="square" lIns="0" tIns="0" rIns="0" bIns="0" rtlCol="0" anchor="ctr"/>
          <a:lstStyle/>
          <a:p>
            <a:pPr marL="0" indent="0">
              <a:buNone/>
            </a:pPr>
            <a:r>
              <a:rPr lang="en-US" sz="1050" b="1" kern="0" spc="140" dirty="0">
                <a:solidFill>
                  <a:srgbClr val="E0A33B"/>
                </a:solidFill>
                <a:latin typeface="Calibri" pitchFamily="34" charset="0"/>
                <a:ea typeface="Calibri" pitchFamily="34" charset="-122"/>
                <a:cs typeface="Calibri" pitchFamily="34" charset="-120"/>
              </a:rPr>
              <a:t>QUELLEN UND WEITERE PROJEKTE</a:t>
            </a:r>
            <a:endParaRPr lang="en-US" sz="1050" dirty="0"/>
          </a:p>
        </p:txBody>
      </p:sp>
      <p:sp>
        <p:nvSpPr>
          <p:cNvPr id="17" name="Shape 14"/>
          <p:cNvSpPr/>
          <p:nvPr/>
        </p:nvSpPr>
        <p:spPr>
          <a:xfrm>
            <a:off x="502920" y="3803904"/>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18" name="Text 15">
            <a:hlinkClick r:id="rId6" tooltip="https://www.bundesnetzagentur.de/DE/Beschlusskammern/GBK/Ebene1_Rahmen/AgNes/start.html"/>
          </p:cNvPr>
          <p:cNvSpPr txBox="1"/>
          <p:nvPr/>
        </p:nvSpPr>
        <p:spPr>
          <a:xfrm>
            <a:off x="667512" y="3867912"/>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6" tooltip="https://www.bundesnetzagentur.de/DE/Beschlusskammern/GBK/Ebene1_Rahmen/AgNes/start.html">
                  <a:extLst>
                    <a:ext uri="{A12FA001-AC4F-418D-AE19-62706E023703}">
                      <ahyp:hlinkClr xmlns:ahyp="http://schemas.microsoft.com/office/drawing/2018/hyperlinkcolor" val="tx"/>
                    </a:ext>
                  </a:extLst>
                </a:hlinkClick>
              </a:rPr>
              <a:t>AgNeS - Festlegungsentwurf</a:t>
            </a:r>
            <a:endParaRPr lang="en-US" sz="1100" dirty="0"/>
          </a:p>
        </p:txBody>
      </p:sp>
      <p:sp>
        <p:nvSpPr>
          <p:cNvPr id="19" name="Text 16"/>
          <p:cNvSpPr txBox="1"/>
          <p:nvPr/>
        </p:nvSpPr>
        <p:spPr>
          <a:xfrm>
            <a:off x="667512" y="4096512"/>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Bundesnetzagentur, Große Beschlusskammer</a:t>
            </a:r>
            <a:endParaRPr lang="en-US" sz="850" dirty="0"/>
          </a:p>
        </p:txBody>
      </p:sp>
      <p:sp>
        <p:nvSpPr>
          <p:cNvPr id="20" name="Text 17">
            <a:hlinkClick r:id="rId6" tooltip="https://www.bundesnetzagentur.de/DE/Beschlusskammern/GBK/Ebene1_Rahmen/AgNes/start.html"/>
          </p:cNvPr>
          <p:cNvSpPr txBox="1"/>
          <p:nvPr/>
        </p:nvSpPr>
        <p:spPr>
          <a:xfrm>
            <a:off x="667512" y="4443984"/>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6" tooltip="https://www.bundesnetzagentur.de/DE/Beschlusskammern/GBK/Ebene1_Rahmen/AgNes/start.html">
                  <a:extLst>
                    <a:ext uri="{A12FA001-AC4F-418D-AE19-62706E023703}">
                      <ahyp:hlinkClr xmlns:ahyp="http://schemas.microsoft.com/office/drawing/2018/hyperlinkcolor" val="tx"/>
                    </a:ext>
                  </a:extLst>
                </a:hlinkClick>
              </a:rPr>
              <a:t>bundesnetzagentur.de/…/GBK/AgNes</a:t>
            </a:r>
            <a:endParaRPr lang="en-US" sz="800" dirty="0"/>
          </a:p>
        </p:txBody>
      </p:sp>
      <p:sp>
        <p:nvSpPr>
          <p:cNvPr id="21" name="Shape 18"/>
          <p:cNvSpPr/>
          <p:nvPr/>
        </p:nvSpPr>
        <p:spPr>
          <a:xfrm>
            <a:off x="3358134" y="3803904"/>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22" name="Text 19">
            <a:hlinkClick r:id="rId7" tooltip="https://www.bundesnetzagentur.de/DE/Fachthemen/ElektrizitaetundGas/ErneuerbareEnergien/EEG_Aufsicht/MiSpeL/start.html"/>
          </p:cNvPr>
          <p:cNvSpPr txBox="1"/>
          <p:nvPr/>
        </p:nvSpPr>
        <p:spPr>
          <a:xfrm>
            <a:off x="3522726" y="3867912"/>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7" tooltip="https://www.bundesnetzagentur.de/DE/Fachthemen/ElektrizitaetundGas/ErneuerbareEnergien/EEG_Aufsicht/MiSpeL/start.html">
                  <a:extLst>
                    <a:ext uri="{A12FA001-AC4F-418D-AE19-62706E023703}">
                      <ahyp:hlinkClr xmlns:ahyp="http://schemas.microsoft.com/office/drawing/2018/hyperlinkcolor" val="tx"/>
                    </a:ext>
                  </a:extLst>
                </a:hlinkClick>
              </a:rPr>
              <a:t>MiSpeL - Festlegungsverfahren</a:t>
            </a:r>
            <a:endParaRPr lang="en-US" sz="1100" dirty="0"/>
          </a:p>
        </p:txBody>
      </p:sp>
      <p:sp>
        <p:nvSpPr>
          <p:cNvPr id="23" name="Text 20"/>
          <p:cNvSpPr txBox="1"/>
          <p:nvPr/>
        </p:nvSpPr>
        <p:spPr>
          <a:xfrm>
            <a:off x="3522726" y="4096512"/>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Bundesnetzagentur, Az. 618-25-02</a:t>
            </a:r>
            <a:endParaRPr lang="en-US" sz="850" dirty="0"/>
          </a:p>
        </p:txBody>
      </p:sp>
      <p:sp>
        <p:nvSpPr>
          <p:cNvPr id="24" name="Text 21">
            <a:hlinkClick r:id="rId7" tooltip="https://www.bundesnetzagentur.de/DE/Fachthemen/ElektrizitaetundGas/ErneuerbareEnergien/EEG_Aufsicht/MiSpeL/start.html"/>
          </p:cNvPr>
          <p:cNvSpPr txBox="1"/>
          <p:nvPr/>
        </p:nvSpPr>
        <p:spPr>
          <a:xfrm>
            <a:off x="3522726" y="4443984"/>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7" tooltip="https://www.bundesnetzagentur.de/DE/Fachthemen/ElektrizitaetundGas/ErneuerbareEnergien/EEG_Aufsicht/MiSpeL/start.html">
                  <a:extLst>
                    <a:ext uri="{A12FA001-AC4F-418D-AE19-62706E023703}">
                      <ahyp:hlinkClr xmlns:ahyp="http://schemas.microsoft.com/office/drawing/2018/hyperlinkcolor" val="tx"/>
                    </a:ext>
                  </a:extLst>
                </a:hlinkClick>
              </a:rPr>
              <a:t>bundesnetzagentur.de/…/EEG_Aufsicht/MiSpeL</a:t>
            </a:r>
            <a:endParaRPr lang="en-US" sz="800" dirty="0"/>
          </a:p>
        </p:txBody>
      </p:sp>
      <p:sp>
        <p:nvSpPr>
          <p:cNvPr id="25" name="Shape 22"/>
          <p:cNvSpPr/>
          <p:nvPr/>
        </p:nvSpPr>
        <p:spPr>
          <a:xfrm>
            <a:off x="6213348" y="3803904"/>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26" name="Text 23">
            <a:hlinkClick r:id="rId8" tooltip="https://www.bundesnetzagentur.de/DE/Fachthemen/ElektrizitaetundGas/ErneuerbareEnergien/EEG_Aufsicht/MiSpeL/DL/Workshop-Folien.html?nn=1067830"/>
          </p:cNvPr>
          <p:cNvSpPr txBox="1"/>
          <p:nvPr/>
        </p:nvSpPr>
        <p:spPr>
          <a:xfrm>
            <a:off x="6377940" y="3867912"/>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8" tooltip="https://www.bundesnetzagentur.de/DE/Fachthemen/ElektrizitaetundGas/ErneuerbareEnergien/EEG_Aufsicht/MiSpeL/DL/Workshop-Folien.html?nn=1067830">
                  <a:extLst>
                    <a:ext uri="{A12FA001-AC4F-418D-AE19-62706E023703}">
                      <ahyp:hlinkClr xmlns:ahyp="http://schemas.microsoft.com/office/drawing/2018/hyperlinkcolor" val="tx"/>
                    </a:ext>
                  </a:extLst>
                </a:hlinkClick>
              </a:rPr>
              <a:t>MiSpeL - Workshop-Folien</a:t>
            </a:r>
            <a:endParaRPr lang="en-US" sz="1100" dirty="0"/>
          </a:p>
        </p:txBody>
      </p:sp>
      <p:sp>
        <p:nvSpPr>
          <p:cNvPr id="27" name="Text 24"/>
          <p:cNvSpPr txBox="1"/>
          <p:nvPr/>
        </p:nvSpPr>
        <p:spPr>
          <a:xfrm>
            <a:off x="6377940" y="4096512"/>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Die Präsentationen der BNetzA zum Verfahren</a:t>
            </a:r>
            <a:endParaRPr lang="en-US" sz="850" dirty="0"/>
          </a:p>
        </p:txBody>
      </p:sp>
      <p:sp>
        <p:nvSpPr>
          <p:cNvPr id="28" name="Text 25">
            <a:hlinkClick r:id="rId8" tooltip="https://www.bundesnetzagentur.de/DE/Fachthemen/ElektrizitaetundGas/ErneuerbareEnergien/EEG_Aufsicht/MiSpeL/DL/Workshop-Folien.html?nn=1067830"/>
          </p:cNvPr>
          <p:cNvSpPr txBox="1"/>
          <p:nvPr/>
        </p:nvSpPr>
        <p:spPr>
          <a:xfrm>
            <a:off x="6377940" y="4443984"/>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8" tooltip="https://www.bundesnetzagentur.de/DE/Fachthemen/ElektrizitaetundGas/ErneuerbareEnergien/EEG_Aufsicht/MiSpeL/DL/Workshop-Folien.html?nn=1067830">
                  <a:extLst>
                    <a:ext uri="{A12FA001-AC4F-418D-AE19-62706E023703}">
                      <ahyp:hlinkClr xmlns:ahyp="http://schemas.microsoft.com/office/drawing/2018/hyperlinkcolor" val="tx"/>
                    </a:ext>
                  </a:extLst>
                </a:hlinkClick>
              </a:rPr>
              <a:t>bundesnetzagentur.de/…/MiSpeL/DL/Workshop-Folien</a:t>
            </a:r>
            <a:endParaRPr lang="en-US" sz="800" dirty="0"/>
          </a:p>
        </p:txBody>
      </p:sp>
      <p:sp>
        <p:nvSpPr>
          <p:cNvPr id="29" name="Shape 26"/>
          <p:cNvSpPr/>
          <p:nvPr/>
        </p:nvSpPr>
        <p:spPr>
          <a:xfrm>
            <a:off x="9068562" y="3803904"/>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30" name="Text 27">
            <a:hlinkClick r:id="rId9" tooltip="https://battery-charts.de/de/home-de/"/>
          </p:cNvPr>
          <p:cNvSpPr txBox="1"/>
          <p:nvPr/>
        </p:nvSpPr>
        <p:spPr>
          <a:xfrm>
            <a:off x="9233154" y="3867912"/>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9" tooltip="https://battery-charts.de/de/home-de/">
                  <a:extLst>
                    <a:ext uri="{A12FA001-AC4F-418D-AE19-62706E023703}">
                      <ahyp:hlinkClr xmlns:ahyp="http://schemas.microsoft.com/office/drawing/2018/hyperlinkcolor" val="tx"/>
                    </a:ext>
                  </a:extLst>
                </a:hlinkClick>
              </a:rPr>
              <a:t>Battery Charts</a:t>
            </a:r>
            <a:endParaRPr lang="en-US" sz="1100" dirty="0"/>
          </a:p>
        </p:txBody>
      </p:sp>
      <p:sp>
        <p:nvSpPr>
          <p:cNvPr id="31" name="Text 28"/>
          <p:cNvSpPr txBox="1"/>
          <p:nvPr/>
        </p:nvSpPr>
        <p:spPr>
          <a:xfrm>
            <a:off x="9233154" y="4096512"/>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ISEA und PGS der RWTH Aachen, Daten aus dem MaStR</a:t>
            </a:r>
            <a:endParaRPr lang="en-US" sz="850" dirty="0"/>
          </a:p>
        </p:txBody>
      </p:sp>
      <p:sp>
        <p:nvSpPr>
          <p:cNvPr id="32" name="Text 29">
            <a:hlinkClick r:id="rId9" tooltip="https://battery-charts.de/de/home-de/"/>
          </p:cNvPr>
          <p:cNvSpPr txBox="1"/>
          <p:nvPr/>
        </p:nvSpPr>
        <p:spPr>
          <a:xfrm>
            <a:off x="9233154" y="4443984"/>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9" tooltip="https://battery-charts.de/de/home-de/">
                  <a:extLst>
                    <a:ext uri="{A12FA001-AC4F-418D-AE19-62706E023703}">
                      <ahyp:hlinkClr xmlns:ahyp="http://schemas.microsoft.com/office/drawing/2018/hyperlinkcolor" val="tx"/>
                    </a:ext>
                  </a:extLst>
                </a:hlinkClick>
              </a:rPr>
              <a:t>battery-charts.de</a:t>
            </a:r>
            <a:endParaRPr lang="en-US" sz="800" dirty="0"/>
          </a:p>
        </p:txBody>
      </p:sp>
      <p:sp>
        <p:nvSpPr>
          <p:cNvPr id="33" name="Shape 30"/>
          <p:cNvSpPr/>
          <p:nvPr/>
        </p:nvSpPr>
        <p:spPr>
          <a:xfrm>
            <a:off x="502920" y="4791456"/>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34" name="Text 31">
            <a:hlinkClick r:id="rId10" tooltip="https://battery-charts.de/revenue-index/"/>
          </p:cNvPr>
          <p:cNvSpPr txBox="1"/>
          <p:nvPr/>
        </p:nvSpPr>
        <p:spPr>
          <a:xfrm>
            <a:off x="667512" y="4855464"/>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10" tooltip="https://battery-charts.de/revenue-index/">
                  <a:extLst>
                    <a:ext uri="{A12FA001-AC4F-418D-AE19-62706E023703}">
                      <ahyp:hlinkClr xmlns:ahyp="http://schemas.microsoft.com/office/drawing/2018/hyperlinkcolor" val="tx"/>
                    </a:ext>
                  </a:extLst>
                </a:hlinkClick>
              </a:rPr>
              <a:t>ISEA Battery Revenue Index</a:t>
            </a:r>
            <a:endParaRPr lang="en-US" sz="1100" dirty="0"/>
          </a:p>
        </p:txBody>
      </p:sp>
      <p:sp>
        <p:nvSpPr>
          <p:cNvPr id="35" name="Text 32"/>
          <p:cNvSpPr txBox="1"/>
          <p:nvPr/>
        </p:nvSpPr>
        <p:spPr>
          <a:xfrm>
            <a:off x="667512" y="5084064"/>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Erlöspotenziale eines 1-MW-/2-MWh-Speichers</a:t>
            </a:r>
            <a:endParaRPr lang="en-US" sz="850" dirty="0"/>
          </a:p>
        </p:txBody>
      </p:sp>
      <p:sp>
        <p:nvSpPr>
          <p:cNvPr id="36" name="Text 33">
            <a:hlinkClick r:id="rId10" tooltip="https://battery-charts.de/revenue-index/"/>
          </p:cNvPr>
          <p:cNvSpPr txBox="1"/>
          <p:nvPr/>
        </p:nvSpPr>
        <p:spPr>
          <a:xfrm>
            <a:off x="667512" y="5431536"/>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10" tooltip="https://battery-charts.de/revenue-index/">
                  <a:extLst>
                    <a:ext uri="{A12FA001-AC4F-418D-AE19-62706E023703}">
                      <ahyp:hlinkClr xmlns:ahyp="http://schemas.microsoft.com/office/drawing/2018/hyperlinkcolor" val="tx"/>
                    </a:ext>
                  </a:extLst>
                </a:hlinkClick>
              </a:rPr>
              <a:t>battery-charts.de/revenue-index</a:t>
            </a:r>
            <a:endParaRPr lang="en-US" sz="800" dirty="0"/>
          </a:p>
        </p:txBody>
      </p:sp>
      <p:sp>
        <p:nvSpPr>
          <p:cNvPr id="37" name="Shape 34"/>
          <p:cNvSpPr/>
          <p:nvPr/>
        </p:nvSpPr>
        <p:spPr>
          <a:xfrm>
            <a:off x="3358134" y="4791456"/>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38" name="Text 35">
            <a:hlinkClick r:id="rId11" tooltip="https://www.ise.fraunhofer.de/de/daten-zu-erneuerbaren-energien.html"/>
          </p:cNvPr>
          <p:cNvSpPr txBox="1"/>
          <p:nvPr/>
        </p:nvSpPr>
        <p:spPr>
          <a:xfrm>
            <a:off x="3522726" y="4855464"/>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11" tooltip="https://www.ise.fraunhofer.de/de/daten-zu-erneuerbaren-energien.html">
                  <a:extLst>
                    <a:ext uri="{A12FA001-AC4F-418D-AE19-62706E023703}">
                      <ahyp:hlinkClr xmlns:ahyp="http://schemas.microsoft.com/office/drawing/2018/hyperlinkcolor" val="tx"/>
                    </a:ext>
                  </a:extLst>
                </a:hlinkClick>
              </a:rPr>
              <a:t>Fraunhofer ISE - Energiedaten</a:t>
            </a:r>
            <a:endParaRPr lang="en-US" sz="1100" dirty="0"/>
          </a:p>
        </p:txBody>
      </p:sp>
      <p:sp>
        <p:nvSpPr>
          <p:cNvPr id="39" name="Text 36"/>
          <p:cNvSpPr txBox="1"/>
          <p:nvPr/>
        </p:nvSpPr>
        <p:spPr>
          <a:xfrm>
            <a:off x="3522726" y="5084064"/>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Energy-Charts: Erzeugung, Speicher, Börsenpreise</a:t>
            </a:r>
            <a:endParaRPr lang="en-US" sz="850" dirty="0"/>
          </a:p>
        </p:txBody>
      </p:sp>
      <p:sp>
        <p:nvSpPr>
          <p:cNvPr id="40" name="Text 37">
            <a:hlinkClick r:id="rId11" tooltip="https://www.ise.fraunhofer.de/de/daten-zu-erneuerbaren-energien.html"/>
          </p:cNvPr>
          <p:cNvSpPr txBox="1"/>
          <p:nvPr/>
        </p:nvSpPr>
        <p:spPr>
          <a:xfrm>
            <a:off x="3522726" y="5431536"/>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11" tooltip="https://www.ise.fraunhofer.de/de/daten-zu-erneuerbaren-energien.html">
                  <a:extLst>
                    <a:ext uri="{A12FA001-AC4F-418D-AE19-62706E023703}">
                      <ahyp:hlinkClr xmlns:ahyp="http://schemas.microsoft.com/office/drawing/2018/hyperlinkcolor" val="tx"/>
                    </a:ext>
                  </a:extLst>
                </a:hlinkClick>
              </a:rPr>
              <a:t>ise.fraunhofer.de/…/daten-zu-erneuerbaren-energien</a:t>
            </a:r>
            <a:endParaRPr lang="en-US" sz="800" dirty="0"/>
          </a:p>
        </p:txBody>
      </p:sp>
      <p:sp>
        <p:nvSpPr>
          <p:cNvPr id="41" name="Shape 38"/>
          <p:cNvSpPr/>
          <p:nvPr/>
        </p:nvSpPr>
        <p:spPr>
          <a:xfrm>
            <a:off x="6213348" y="4791456"/>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42" name="Text 39">
            <a:hlinkClick r:id="rId14"/>
          </p:cNvPr>
          <p:cNvSpPr txBox="1"/>
          <p:nvPr/>
        </p:nvSpPr>
        <p:spPr>
          <a:xfrm>
            <a:off x="6377940" y="4855464"/>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14"/>
              </a:rPr>
              <a:t>BESS-Check Atlas</a:t>
            </a:r>
            <a:endParaRPr lang="en-US" sz="1100" dirty="0"/>
          </a:p>
        </p:txBody>
      </p:sp>
      <p:sp>
        <p:nvSpPr>
          <p:cNvPr id="43" name="Text 40"/>
          <p:cNvSpPr txBox="1"/>
          <p:nvPr/>
        </p:nvSpPr>
        <p:spPr>
          <a:xfrm>
            <a:off x="6377940" y="5084064"/>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Großspeicher ab 1 MW nach Landkreisen, aus dem MaStR</a:t>
            </a:r>
            <a:endParaRPr lang="en-US" sz="850" dirty="0"/>
          </a:p>
        </p:txBody>
      </p:sp>
      <p:sp>
        <p:nvSpPr>
          <p:cNvPr id="44" name="Text 41">
            <a:hlinkClick r:id="rId14"/>
          </p:cNvPr>
          <p:cNvSpPr txBox="1"/>
          <p:nvPr/>
        </p:nvSpPr>
        <p:spPr>
          <a:xfrm>
            <a:off x="6377940" y="5431536"/>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14"/>
              </a:rPr>
              <a:t>bess-check.com/atlas</a:t>
            </a:r>
            <a:endParaRPr lang="en-US" sz="800" dirty="0"/>
          </a:p>
        </p:txBody>
      </p:sp>
      <p:sp>
        <p:nvSpPr>
          <p:cNvPr id="45" name="Shape 42"/>
          <p:cNvSpPr/>
          <p:nvPr/>
        </p:nvSpPr>
        <p:spPr>
          <a:xfrm>
            <a:off x="9068562" y="4791456"/>
            <a:ext cx="2617470" cy="914400"/>
          </a:xfrm>
          <a:prstGeom prst="roundRect">
            <a:avLst>
              <a:gd name="adj" fmla="val 6000"/>
            </a:avLst>
          </a:prstGeom>
          <a:solidFill>
            <a:srgbClr val="22353E"/>
          </a:solidFill>
          <a:ln w="9525">
            <a:solidFill>
              <a:srgbClr val="2C4149"/>
            </a:solidFill>
            <a:prstDash val="solid"/>
          </a:ln>
          <a:effectLst/>
        </p:spPr>
        <p:txBody>
          <a:bodyPr/>
          <a:lstStyle/>
          <a:p>
            <a:endParaRPr lang="de-DE"/>
          </a:p>
        </p:txBody>
      </p:sp>
      <p:sp>
        <p:nvSpPr>
          <p:cNvPr id="46" name="Text 43">
            <a:hlinkClick r:id="rId13" tooltip="https://www.gesetze-im-internet.de/enwg_2005/__118.html"/>
          </p:cNvPr>
          <p:cNvSpPr txBox="1"/>
          <p:nvPr/>
        </p:nvSpPr>
        <p:spPr>
          <a:xfrm>
            <a:off x="9233154" y="4855464"/>
            <a:ext cx="2288286" cy="219456"/>
          </a:xfrm>
          <a:prstGeom prst="rect">
            <a:avLst/>
          </a:prstGeom>
          <a:noFill/>
          <a:effectLst/>
          <a:ln>
            <a:noFill/>
          </a:ln>
        </p:spPr>
        <p:txBody>
          <a:bodyPr wrap="square" lIns="0" tIns="0" rIns="0" bIns="0" rtlCol="0" anchor="ctr"/>
          <a:lstStyle/>
          <a:p>
            <a:pPr marL="0" indent="0">
              <a:buNone/>
            </a:pPr>
            <a:r>
              <a:rPr lang="en-US" sz="1100" b="1" u="sng" dirty="0">
                <a:solidFill>
                  <a:srgbClr val="FFFFFF"/>
                </a:solidFill>
                <a:latin typeface="Calibri" pitchFamily="34" charset="0"/>
                <a:ea typeface="Calibri" pitchFamily="34" charset="-122"/>
                <a:cs typeface="Calibri" pitchFamily="34" charset="-120"/>
                <a:hlinkClick r:id="rId13" tooltip="https://www.gesetze-im-internet.de/enwg_2005/__118.html">
                  <a:extLst>
                    <a:ext uri="{A12FA001-AC4F-418D-AE19-62706E023703}">
                      <ahyp:hlinkClr xmlns:ahyp="http://schemas.microsoft.com/office/drawing/2018/hyperlinkcolor" val="tx"/>
                    </a:ext>
                  </a:extLst>
                </a:hlinkClick>
              </a:rPr>
              <a:t>§ 118 Abs. 6 EnWG</a:t>
            </a:r>
            <a:endParaRPr lang="en-US" sz="1100" dirty="0"/>
          </a:p>
        </p:txBody>
      </p:sp>
      <p:sp>
        <p:nvSpPr>
          <p:cNvPr id="47" name="Text 44"/>
          <p:cNvSpPr txBox="1"/>
          <p:nvPr/>
        </p:nvSpPr>
        <p:spPr>
          <a:xfrm>
            <a:off x="9233154" y="5084064"/>
            <a:ext cx="2288286" cy="329184"/>
          </a:xfrm>
          <a:prstGeom prst="rect">
            <a:avLst/>
          </a:prstGeom>
          <a:noFill/>
          <a:effectLst/>
          <a:ln>
            <a:noFill/>
          </a:ln>
        </p:spPr>
        <p:txBody>
          <a:bodyPr wrap="square" lIns="0" tIns="0" rIns="0" bIns="0" rtlCol="0" anchor="t"/>
          <a:lstStyle/>
          <a:p>
            <a:pPr marL="0" indent="0">
              <a:buNone/>
            </a:pPr>
            <a:r>
              <a:rPr lang="en-US" sz="850" dirty="0">
                <a:solidFill>
                  <a:srgbClr val="9FB3B8"/>
                </a:solidFill>
                <a:latin typeface="Calibri" pitchFamily="34" charset="0"/>
                <a:ea typeface="Calibri" pitchFamily="34" charset="-122"/>
                <a:cs typeface="Calibri" pitchFamily="34" charset="-120"/>
              </a:rPr>
              <a:t>Netzentgeltbefreiung im Gesetzestext</a:t>
            </a:r>
            <a:endParaRPr lang="en-US" sz="850" dirty="0"/>
          </a:p>
        </p:txBody>
      </p:sp>
      <p:sp>
        <p:nvSpPr>
          <p:cNvPr id="48" name="Text 45">
            <a:hlinkClick r:id="rId13" tooltip="https://www.gesetze-im-internet.de/enwg_2005/__118.html"/>
          </p:cNvPr>
          <p:cNvSpPr txBox="1"/>
          <p:nvPr/>
        </p:nvSpPr>
        <p:spPr>
          <a:xfrm>
            <a:off x="9233154" y="5431536"/>
            <a:ext cx="2288286" cy="219456"/>
          </a:xfrm>
          <a:prstGeom prst="rect">
            <a:avLst/>
          </a:prstGeom>
          <a:noFill/>
          <a:effectLst/>
          <a:ln>
            <a:noFill/>
          </a:ln>
        </p:spPr>
        <p:txBody>
          <a:bodyPr wrap="square" lIns="0" tIns="0" rIns="0" bIns="0" rtlCol="0" anchor="ctr"/>
          <a:lstStyle/>
          <a:p>
            <a:pPr marL="0" indent="0">
              <a:buNone/>
            </a:pPr>
            <a:r>
              <a:rPr lang="en-US" sz="800" u="sng" dirty="0">
                <a:solidFill>
                  <a:srgbClr val="E0A33B"/>
                </a:solidFill>
                <a:latin typeface="Calibri" pitchFamily="34" charset="0"/>
                <a:ea typeface="Calibri" pitchFamily="34" charset="-122"/>
                <a:cs typeface="Calibri" pitchFamily="34" charset="-120"/>
                <a:hlinkClick r:id="rId13" tooltip="https://www.gesetze-im-internet.de/enwg_2005/__118.html">
                  <a:extLst>
                    <a:ext uri="{A12FA001-AC4F-418D-AE19-62706E023703}">
                      <ahyp:hlinkClr xmlns:ahyp="http://schemas.microsoft.com/office/drawing/2018/hyperlinkcolor" val="tx"/>
                    </a:ext>
                  </a:extLst>
                </a:hlinkClick>
              </a:rPr>
              <a:t>gesetze-im-internet.de/enwg_2005/__118.html</a:t>
            </a:r>
            <a:endParaRPr lang="en-US" sz="800" dirty="0"/>
          </a:p>
        </p:txBody>
      </p:sp>
      <p:sp>
        <p:nvSpPr>
          <p:cNvPr id="49" name="Shape 46"/>
          <p:cNvSpPr/>
          <p:nvPr/>
        </p:nvSpPr>
        <p:spPr>
          <a:xfrm>
            <a:off x="502920" y="5980176"/>
            <a:ext cx="11183112" cy="457200"/>
          </a:xfrm>
          <a:prstGeom prst="roundRect">
            <a:avLst>
              <a:gd name="adj" fmla="val 12000"/>
            </a:avLst>
          </a:prstGeom>
          <a:solidFill>
            <a:srgbClr val="22353E"/>
          </a:solidFill>
          <a:ln w="9525">
            <a:solidFill>
              <a:srgbClr val="2C4149"/>
            </a:solidFill>
            <a:prstDash val="solid"/>
          </a:ln>
          <a:effectLst/>
        </p:spPr>
        <p:txBody>
          <a:bodyPr/>
          <a:lstStyle/>
          <a:p>
            <a:endParaRPr lang="de-DE"/>
          </a:p>
        </p:txBody>
      </p:sp>
      <p:sp>
        <p:nvSpPr>
          <p:cNvPr id="50" name="Text 47"/>
          <p:cNvSpPr txBox="1"/>
          <p:nvPr/>
        </p:nvSpPr>
        <p:spPr>
          <a:xfrm>
            <a:off x="758952" y="6016752"/>
            <a:ext cx="10671048" cy="384048"/>
          </a:xfrm>
          <a:prstGeom prst="rect">
            <a:avLst/>
          </a:prstGeom>
          <a:noFill/>
          <a:effectLst/>
          <a:ln>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Edgar Jung · Jung &amp; Meyer GmbH · Oberhofstr. 59, 88045 Friedrichshafen · edgar.jung@elropro.de</a:t>
            </a:r>
            <a:r>
              <a:rPr lang="en-US" sz="1000" dirty="0">
                <a:solidFill>
                  <a:srgbClr val="9FB3B8"/>
                </a:solidFill>
                <a:latin typeface="Calibri" pitchFamily="34" charset="0"/>
                <a:ea typeface="Calibri" pitchFamily="34" charset="-122"/>
                <a:cs typeface="Calibri" pitchFamily="34" charset="-120"/>
              </a:rPr>
              <a:t>     Alle Kacheln oben sind verlinkt. Projektinformation, kein Verkaufsprospekt, keine Anlageberatung.</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2388</Words>
  <Application>Microsoft Office PowerPoint</Application>
  <PresentationFormat>Breitbild</PresentationFormat>
  <Paragraphs>181</Paragraphs>
  <Slides>6</Slides>
  <Notes>6</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6</vt:i4>
      </vt:variant>
    </vt:vector>
  </HeadingPairs>
  <TitlesOfParts>
    <vt:vector size="9" baseType="lpstr">
      <vt:lpstr>Arial</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vector>
  </TitlesOfParts>
  <Company>ener:vault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Batteriespeicher - Motive, Markt, Technik, Zeitfenster</dc:title>
  <dc:subject>PptxGenJS Presentation</dc:subject>
  <dc:creator>Jung &amp; Meyer GmbH</dc:creator>
  <cp:lastModifiedBy>Edgar Jung</cp:lastModifiedBy>
  <cp:revision>1</cp:revision>
  <dcterms:created xsi:type="dcterms:W3CDTF">2026-09-26T10:00:28Z</dcterms:created>
  <dcterms:modified xsi:type="dcterms:W3CDTF">2026-09-26T10:12:00Z</dcterms:modified>
</cp:coreProperties>
</file>